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60"/>
  </p:notesMasterIdLst>
  <p:sldIdLst>
    <p:sldId id="295" r:id="rId2"/>
    <p:sldId id="351" r:id="rId3"/>
    <p:sldId id="350" r:id="rId4"/>
    <p:sldId id="353" r:id="rId5"/>
    <p:sldId id="383" r:id="rId6"/>
    <p:sldId id="354" r:id="rId7"/>
    <p:sldId id="373" r:id="rId8"/>
    <p:sldId id="367" r:id="rId9"/>
    <p:sldId id="356" r:id="rId10"/>
    <p:sldId id="376" r:id="rId11"/>
    <p:sldId id="375" r:id="rId12"/>
    <p:sldId id="355" r:id="rId13"/>
    <p:sldId id="365" r:id="rId14"/>
    <p:sldId id="384" r:id="rId15"/>
    <p:sldId id="382" r:id="rId16"/>
    <p:sldId id="357" r:id="rId17"/>
    <p:sldId id="267" r:id="rId18"/>
    <p:sldId id="364" r:id="rId19"/>
    <p:sldId id="297" r:id="rId20"/>
    <p:sldId id="269" r:id="rId21"/>
    <p:sldId id="256" r:id="rId22"/>
    <p:sldId id="369" r:id="rId23"/>
    <p:sldId id="368" r:id="rId24"/>
    <p:sldId id="271" r:id="rId25"/>
    <p:sldId id="272" r:id="rId26"/>
    <p:sldId id="349" r:id="rId27"/>
    <p:sldId id="273" r:id="rId28"/>
    <p:sldId id="299" r:id="rId29"/>
    <p:sldId id="371" r:id="rId30"/>
    <p:sldId id="300" r:id="rId31"/>
    <p:sldId id="301" r:id="rId32"/>
    <p:sldId id="324" r:id="rId33"/>
    <p:sldId id="378" r:id="rId34"/>
    <p:sldId id="303" r:id="rId35"/>
    <p:sldId id="304" r:id="rId36"/>
    <p:sldId id="305" r:id="rId37"/>
    <p:sldId id="306" r:id="rId38"/>
    <p:sldId id="307" r:id="rId39"/>
    <p:sldId id="309" r:id="rId40"/>
    <p:sldId id="325" r:id="rId41"/>
    <p:sldId id="345" r:id="rId42"/>
    <p:sldId id="346" r:id="rId43"/>
    <p:sldId id="326" r:id="rId44"/>
    <p:sldId id="379" r:id="rId45"/>
    <p:sldId id="380" r:id="rId46"/>
    <p:sldId id="381" r:id="rId47"/>
    <p:sldId id="279" r:id="rId48"/>
    <p:sldId id="262" r:id="rId49"/>
    <p:sldId id="280" r:id="rId50"/>
    <p:sldId id="263" r:id="rId51"/>
    <p:sldId id="281" r:id="rId52"/>
    <p:sldId id="282" r:id="rId53"/>
    <p:sldId id="283" r:id="rId54"/>
    <p:sldId id="284" r:id="rId55"/>
    <p:sldId id="285" r:id="rId56"/>
    <p:sldId id="287" r:id="rId57"/>
    <p:sldId id="296" r:id="rId58"/>
    <p:sldId id="377" r:id="rId5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>
          <p15:clr>
            <a:srgbClr val="A4A3A4"/>
          </p15:clr>
        </p15:guide>
        <p15:guide id="2" pos="4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3FCFF"/>
    <a:srgbClr val="E8FAFF"/>
    <a:srgbClr val="F6FAFF"/>
    <a:srgbClr val="D7F2FF"/>
    <a:srgbClr val="B4CEFB"/>
    <a:srgbClr val="FFFFFF"/>
    <a:srgbClr val="99CC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5" autoAdjust="0"/>
    <p:restoredTop sz="90272"/>
  </p:normalViewPr>
  <p:slideViewPr>
    <p:cSldViewPr snapToGrid="0">
      <p:cViewPr varScale="1">
        <p:scale>
          <a:sx n="106" d="100"/>
          <a:sy n="106" d="100"/>
        </p:scale>
        <p:origin x="1144" y="72"/>
      </p:cViewPr>
      <p:guideLst>
        <p:guide orient="horz" pos="789"/>
        <p:guide pos="4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danShou" userId="34c44f51-e09e-4592-b1d9-ea903946660b" providerId="ADAL" clId="{DFAB8C49-0B87-8F4E-AD7E-16C22D0523CE}"/>
    <pc:docChg chg="custSel modSld">
      <pc:chgData name="LidanShou" userId="34c44f51-e09e-4592-b1d9-ea903946660b" providerId="ADAL" clId="{DFAB8C49-0B87-8F4E-AD7E-16C22D0523CE}" dt="2023-09-18T07:00:05.255" v="151" actId="15"/>
      <pc:docMkLst>
        <pc:docMk/>
      </pc:docMkLst>
      <pc:sldChg chg="modSp mod">
        <pc:chgData name="LidanShou" userId="34c44f51-e09e-4592-b1d9-ea903946660b" providerId="ADAL" clId="{DFAB8C49-0B87-8F4E-AD7E-16C22D0523CE}" dt="2023-09-18T03:59:01.029" v="19" actId="20577"/>
        <pc:sldMkLst>
          <pc:docMk/>
          <pc:sldMk cId="0" sldId="367"/>
        </pc:sldMkLst>
        <pc:spChg chg="mod">
          <ac:chgData name="LidanShou" userId="34c44f51-e09e-4592-b1d9-ea903946660b" providerId="ADAL" clId="{DFAB8C49-0B87-8F4E-AD7E-16C22D0523CE}" dt="2023-09-18T03:59:01.029" v="19" actId="20577"/>
          <ac:spMkLst>
            <pc:docMk/>
            <pc:sldMk cId="0" sldId="367"/>
            <ac:spMk id="11267" creationId="{00000000-0000-0000-0000-000000000000}"/>
          </ac:spMkLst>
        </pc:spChg>
      </pc:sldChg>
      <pc:sldChg chg="modSp mod">
        <pc:chgData name="LidanShou" userId="34c44f51-e09e-4592-b1d9-ea903946660b" providerId="ADAL" clId="{DFAB8C49-0B87-8F4E-AD7E-16C22D0523CE}" dt="2023-09-18T03:59:31.114" v="21" actId="20577"/>
        <pc:sldMkLst>
          <pc:docMk/>
          <pc:sldMk cId="1445898475" sldId="375"/>
        </pc:sldMkLst>
        <pc:spChg chg="mod">
          <ac:chgData name="LidanShou" userId="34c44f51-e09e-4592-b1d9-ea903946660b" providerId="ADAL" clId="{DFAB8C49-0B87-8F4E-AD7E-16C22D0523CE}" dt="2023-09-18T03:59:31.114" v="21" actId="20577"/>
          <ac:spMkLst>
            <pc:docMk/>
            <pc:sldMk cId="1445898475" sldId="375"/>
            <ac:spMk id="3" creationId="{00000000-0000-0000-0000-000000000000}"/>
          </ac:spMkLst>
        </pc:spChg>
      </pc:sldChg>
      <pc:sldChg chg="modSp mod">
        <pc:chgData name="LidanShou" userId="34c44f51-e09e-4592-b1d9-ea903946660b" providerId="ADAL" clId="{DFAB8C49-0B87-8F4E-AD7E-16C22D0523CE}" dt="2023-09-18T07:00:05.255" v="151" actId="15"/>
        <pc:sldMkLst>
          <pc:docMk/>
          <pc:sldMk cId="1914473893" sldId="382"/>
        </pc:sldMkLst>
        <pc:spChg chg="mod">
          <ac:chgData name="LidanShou" userId="34c44f51-e09e-4592-b1d9-ea903946660b" providerId="ADAL" clId="{DFAB8C49-0B87-8F4E-AD7E-16C22D0523CE}" dt="2023-09-18T07:00:05.255" v="151" actId="15"/>
          <ac:spMkLst>
            <pc:docMk/>
            <pc:sldMk cId="1914473893" sldId="382"/>
            <ac:spMk id="3" creationId="{031B9DC9-BECA-CF4A-9198-67E18EE1E80B}"/>
          </ac:spMkLst>
        </pc:spChg>
      </pc:sldChg>
    </pc:docChg>
  </pc:docChgLst>
  <pc:docChgLst>
    <pc:chgData name="LidanShou" userId="34c44f51-e09e-4592-b1d9-ea903946660b" providerId="ADAL" clId="{A6FEAA9E-CFAB-43F9-902E-261C1CC3CA5E}"/>
    <pc:docChg chg="undo custSel addSld modSld">
      <pc:chgData name="LidanShou" userId="34c44f51-e09e-4592-b1d9-ea903946660b" providerId="ADAL" clId="{A6FEAA9E-CFAB-43F9-902E-261C1CC3CA5E}" dt="2023-09-18T13:28:33.581" v="397" actId="14100"/>
      <pc:docMkLst>
        <pc:docMk/>
      </pc:docMkLst>
      <pc:sldChg chg="modSp mod">
        <pc:chgData name="LidanShou" userId="34c44f51-e09e-4592-b1d9-ea903946660b" providerId="ADAL" clId="{A6FEAA9E-CFAB-43F9-902E-261C1CC3CA5E}" dt="2023-09-18T12:13:45.577" v="1" actId="20577"/>
        <pc:sldMkLst>
          <pc:docMk/>
          <pc:sldMk cId="0" sldId="365"/>
        </pc:sldMkLst>
        <pc:spChg chg="mod">
          <ac:chgData name="LidanShou" userId="34c44f51-e09e-4592-b1d9-ea903946660b" providerId="ADAL" clId="{A6FEAA9E-CFAB-43F9-902E-261C1CC3CA5E}" dt="2023-09-18T12:13:45.577" v="1" actId="20577"/>
          <ac:spMkLst>
            <pc:docMk/>
            <pc:sldMk cId="0" sldId="365"/>
            <ac:spMk id="14338" creationId="{00000000-0000-0000-0000-000000000000}"/>
          </ac:spMkLst>
        </pc:spChg>
      </pc:sldChg>
      <pc:sldChg chg="addSp delSp modSp new mod">
        <pc:chgData name="LidanShou" userId="34c44f51-e09e-4592-b1d9-ea903946660b" providerId="ADAL" clId="{A6FEAA9E-CFAB-43F9-902E-261C1CC3CA5E}" dt="2023-09-18T13:28:33.581" v="397" actId="14100"/>
        <pc:sldMkLst>
          <pc:docMk/>
          <pc:sldMk cId="3843973127" sldId="384"/>
        </pc:sldMkLst>
        <pc:spChg chg="mod">
          <ac:chgData name="LidanShou" userId="34c44f51-e09e-4592-b1d9-ea903946660b" providerId="ADAL" clId="{A6FEAA9E-CFAB-43F9-902E-261C1CC3CA5E}" dt="2023-09-18T12:41:02.489" v="230" actId="20577"/>
          <ac:spMkLst>
            <pc:docMk/>
            <pc:sldMk cId="3843973127" sldId="384"/>
            <ac:spMk id="2" creationId="{EB63C62C-EFA1-4081-8FA3-C3705FB49F0C}"/>
          </ac:spMkLst>
        </pc:spChg>
        <pc:spChg chg="mod">
          <ac:chgData name="LidanShou" userId="34c44f51-e09e-4592-b1d9-ea903946660b" providerId="ADAL" clId="{A6FEAA9E-CFAB-43F9-902E-261C1CC3CA5E}" dt="2023-09-18T13:28:33.581" v="397" actId="14100"/>
          <ac:spMkLst>
            <pc:docMk/>
            <pc:sldMk cId="3843973127" sldId="384"/>
            <ac:spMk id="3" creationId="{5464EA42-6F8F-4DBD-B2BD-7C0F07F2F8BA}"/>
          </ac:spMkLst>
        </pc:spChg>
        <pc:spChg chg="add del">
          <ac:chgData name="LidanShou" userId="34c44f51-e09e-4592-b1d9-ea903946660b" providerId="ADAL" clId="{A6FEAA9E-CFAB-43F9-902E-261C1CC3CA5E}" dt="2023-09-18T12:20:15.905" v="133"/>
          <ac:spMkLst>
            <pc:docMk/>
            <pc:sldMk cId="3843973127" sldId="384"/>
            <ac:spMk id="4" creationId="{EE5265BD-1482-4D11-A489-CEFF81328E66}"/>
          </ac:spMkLst>
        </pc:spChg>
        <pc:picChg chg="add del">
          <ac:chgData name="LidanShou" userId="34c44f51-e09e-4592-b1d9-ea903946660b" providerId="ADAL" clId="{A6FEAA9E-CFAB-43F9-902E-261C1CC3CA5E}" dt="2023-09-18T12:20:15.905" v="133"/>
          <ac:picMkLst>
            <pc:docMk/>
            <pc:sldMk cId="3843973127" sldId="384"/>
            <ac:picMk id="2050" creationId="{F605ADBD-6AA4-4AB7-A4FB-23A773642B9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45A3D4-87D7-4569-8764-080BEDCB47C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A6EC8D-D3A3-4FEF-898C-C382C52E110B}">
      <dgm:prSet phldrT="[文本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traps</a:t>
          </a:r>
          <a:endParaRPr lang="zh-CN" altLang="en-US" dirty="0"/>
        </a:p>
      </dgm:t>
    </dgm:pt>
    <dgm:pt modelId="{B741E9DA-2190-4291-A466-2E876DD0C660}" type="parTrans" cxnId="{3DECE841-A343-4B8D-8AC6-70966DD4B7B7}">
      <dgm:prSet/>
      <dgm:spPr/>
      <dgm:t>
        <a:bodyPr/>
        <a:lstStyle/>
        <a:p>
          <a:endParaRPr lang="zh-CN" altLang="en-US"/>
        </a:p>
      </dgm:t>
    </dgm:pt>
    <dgm:pt modelId="{444C7848-C408-4D39-BE98-C2722A2BA13B}" type="sibTrans" cxnId="{3DECE841-A343-4B8D-8AC6-70966DD4B7B7}">
      <dgm:prSet/>
      <dgm:spPr/>
      <dgm:t>
        <a:bodyPr/>
        <a:lstStyle/>
        <a:p>
          <a:endParaRPr lang="zh-CN" altLang="en-US"/>
        </a:p>
      </dgm:t>
    </dgm:pt>
    <dgm:pt modelId="{72AE958A-D101-4D20-BB95-99E7292BF29D}">
      <dgm:prSet phldrT="[文本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exceptions </a:t>
          </a:r>
          <a:r>
            <a:rPr lang="zh-CN" altLang="en-US" dirty="0"/>
            <a:t>（错误）</a:t>
          </a:r>
          <a:r>
            <a:rPr lang="en-US" altLang="zh-CN" dirty="0"/>
            <a:t> &amp; </a:t>
          </a:r>
          <a:r>
            <a:rPr lang="en-US" altLang="zh-CN" dirty="0" err="1"/>
            <a:t>ecalls</a:t>
          </a:r>
          <a:r>
            <a:rPr lang="zh-CN" altLang="en-US" dirty="0"/>
            <a:t>（系统调用）软中断</a:t>
          </a:r>
        </a:p>
      </dgm:t>
    </dgm:pt>
    <dgm:pt modelId="{1B17FB15-52D1-4E7C-ABB6-73FF366B8171}" type="parTrans" cxnId="{CF25C4AC-4FBE-4D04-AAB9-7BE11E08B0F7}">
      <dgm:prSet/>
      <dgm:spPr/>
      <dgm:t>
        <a:bodyPr/>
        <a:lstStyle/>
        <a:p>
          <a:endParaRPr lang="zh-CN" altLang="en-US"/>
        </a:p>
      </dgm:t>
    </dgm:pt>
    <dgm:pt modelId="{4F2ABE1D-012F-4E76-A74E-DABB3863B9AB}" type="sibTrans" cxnId="{CF25C4AC-4FBE-4D04-AAB9-7BE11E08B0F7}">
      <dgm:prSet/>
      <dgm:spPr/>
      <dgm:t>
        <a:bodyPr/>
        <a:lstStyle/>
        <a:p>
          <a:endParaRPr lang="zh-CN" altLang="en-US"/>
        </a:p>
      </dgm:t>
    </dgm:pt>
    <dgm:pt modelId="{C2C38FB7-A9A3-458F-9744-363DE81C9F85}">
      <dgm:prSet phldrT="[文本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CN" dirty="0"/>
            <a:t>Interrupts</a:t>
          </a:r>
          <a:r>
            <a:rPr lang="zh-CN" altLang="en-US" dirty="0"/>
            <a:t>（硬件中断）</a:t>
          </a:r>
        </a:p>
      </dgm:t>
    </dgm:pt>
    <dgm:pt modelId="{CE89819A-AC39-4A22-BF39-AF2B2BEA6221}" type="parTrans" cxnId="{106AD173-4968-4508-AE0B-851748098872}">
      <dgm:prSet/>
      <dgm:spPr/>
      <dgm:t>
        <a:bodyPr/>
        <a:lstStyle/>
        <a:p>
          <a:endParaRPr lang="zh-CN" altLang="en-US"/>
        </a:p>
      </dgm:t>
    </dgm:pt>
    <dgm:pt modelId="{972A77B3-E800-40D1-B0DA-8DDD7B71FF8F}" type="sibTrans" cxnId="{106AD173-4968-4508-AE0B-851748098872}">
      <dgm:prSet/>
      <dgm:spPr/>
      <dgm:t>
        <a:bodyPr/>
        <a:lstStyle/>
        <a:p>
          <a:endParaRPr lang="zh-CN" altLang="en-US"/>
        </a:p>
      </dgm:t>
    </dgm:pt>
    <dgm:pt modelId="{14195CEF-B829-4DB9-BA55-34B8D67E9AF3}" type="pres">
      <dgm:prSet presAssocID="{D645A3D4-87D7-4569-8764-080BEDCB47C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79EB05-D266-4A02-A32B-540A7EB3300A}" type="pres">
      <dgm:prSet presAssocID="{C0A6EC8D-D3A3-4FEF-898C-C382C52E110B}" presName="root1" presStyleCnt="0"/>
      <dgm:spPr/>
    </dgm:pt>
    <dgm:pt modelId="{C2D97E03-8BCF-4F15-AAB8-8AA22D617B69}" type="pres">
      <dgm:prSet presAssocID="{C0A6EC8D-D3A3-4FEF-898C-C382C52E110B}" presName="LevelOneTextNode" presStyleLbl="node0" presStyleIdx="0" presStyleCnt="1">
        <dgm:presLayoutVars>
          <dgm:chPref val="3"/>
        </dgm:presLayoutVars>
      </dgm:prSet>
      <dgm:spPr/>
    </dgm:pt>
    <dgm:pt modelId="{40EAFD7C-100E-49E1-B8C5-C036138AC745}" type="pres">
      <dgm:prSet presAssocID="{C0A6EC8D-D3A3-4FEF-898C-C382C52E110B}" presName="level2hierChild" presStyleCnt="0"/>
      <dgm:spPr/>
    </dgm:pt>
    <dgm:pt modelId="{7E77FBC3-8F93-45A4-851A-9D1FAEA80D9F}" type="pres">
      <dgm:prSet presAssocID="{1B17FB15-52D1-4E7C-ABB6-73FF366B8171}" presName="conn2-1" presStyleLbl="parChTrans1D2" presStyleIdx="0" presStyleCnt="2"/>
      <dgm:spPr/>
    </dgm:pt>
    <dgm:pt modelId="{507659B4-AB40-4CBA-A12D-A92CFF2CAF8C}" type="pres">
      <dgm:prSet presAssocID="{1B17FB15-52D1-4E7C-ABB6-73FF366B8171}" presName="connTx" presStyleLbl="parChTrans1D2" presStyleIdx="0" presStyleCnt="2"/>
      <dgm:spPr/>
    </dgm:pt>
    <dgm:pt modelId="{CDD3E884-3241-4E7F-9303-F1295AEC7F80}" type="pres">
      <dgm:prSet presAssocID="{72AE958A-D101-4D20-BB95-99E7292BF29D}" presName="root2" presStyleCnt="0"/>
      <dgm:spPr/>
    </dgm:pt>
    <dgm:pt modelId="{9BC830DC-6B0F-4B64-A5FD-B39995C875BB}" type="pres">
      <dgm:prSet presAssocID="{72AE958A-D101-4D20-BB95-99E7292BF29D}" presName="LevelTwoTextNode" presStyleLbl="node2" presStyleIdx="0" presStyleCnt="2">
        <dgm:presLayoutVars>
          <dgm:chPref val="3"/>
        </dgm:presLayoutVars>
      </dgm:prSet>
      <dgm:spPr/>
    </dgm:pt>
    <dgm:pt modelId="{875C71CF-522A-4058-88BA-4B639EAE54D6}" type="pres">
      <dgm:prSet presAssocID="{72AE958A-D101-4D20-BB95-99E7292BF29D}" presName="level3hierChild" presStyleCnt="0"/>
      <dgm:spPr/>
    </dgm:pt>
    <dgm:pt modelId="{CDF29DB2-A7D9-4530-B682-44AAAF34FAF9}" type="pres">
      <dgm:prSet presAssocID="{CE89819A-AC39-4A22-BF39-AF2B2BEA6221}" presName="conn2-1" presStyleLbl="parChTrans1D2" presStyleIdx="1" presStyleCnt="2"/>
      <dgm:spPr/>
    </dgm:pt>
    <dgm:pt modelId="{849BF0A5-4490-4465-8129-631D6A1F64D9}" type="pres">
      <dgm:prSet presAssocID="{CE89819A-AC39-4A22-BF39-AF2B2BEA6221}" presName="connTx" presStyleLbl="parChTrans1D2" presStyleIdx="1" presStyleCnt="2"/>
      <dgm:spPr/>
    </dgm:pt>
    <dgm:pt modelId="{003C150B-B17E-4AD9-8A05-EA2DA6635ABA}" type="pres">
      <dgm:prSet presAssocID="{C2C38FB7-A9A3-458F-9744-363DE81C9F85}" presName="root2" presStyleCnt="0"/>
      <dgm:spPr/>
    </dgm:pt>
    <dgm:pt modelId="{BBBA0C6A-164A-4189-8BD4-192DF182921A}" type="pres">
      <dgm:prSet presAssocID="{C2C38FB7-A9A3-458F-9744-363DE81C9F85}" presName="LevelTwoTextNode" presStyleLbl="node2" presStyleIdx="1" presStyleCnt="2">
        <dgm:presLayoutVars>
          <dgm:chPref val="3"/>
        </dgm:presLayoutVars>
      </dgm:prSet>
      <dgm:spPr/>
    </dgm:pt>
    <dgm:pt modelId="{4958B895-3794-44AF-A853-5BFD82022156}" type="pres">
      <dgm:prSet presAssocID="{C2C38FB7-A9A3-458F-9744-363DE81C9F85}" presName="level3hierChild" presStyleCnt="0"/>
      <dgm:spPr/>
    </dgm:pt>
  </dgm:ptLst>
  <dgm:cxnLst>
    <dgm:cxn modelId="{3DECE841-A343-4B8D-8AC6-70966DD4B7B7}" srcId="{D645A3D4-87D7-4569-8764-080BEDCB47C9}" destId="{C0A6EC8D-D3A3-4FEF-898C-C382C52E110B}" srcOrd="0" destOrd="0" parTransId="{B741E9DA-2190-4291-A466-2E876DD0C660}" sibTransId="{444C7848-C408-4D39-BE98-C2722A2BA13B}"/>
    <dgm:cxn modelId="{0FCA9F42-3C15-4DF8-A549-7A2789060355}" type="presOf" srcId="{CE89819A-AC39-4A22-BF39-AF2B2BEA6221}" destId="{849BF0A5-4490-4465-8129-631D6A1F64D9}" srcOrd="1" destOrd="0" presId="urn:microsoft.com/office/officeart/2005/8/layout/hierarchy2"/>
    <dgm:cxn modelId="{106AD173-4968-4508-AE0B-851748098872}" srcId="{C0A6EC8D-D3A3-4FEF-898C-C382C52E110B}" destId="{C2C38FB7-A9A3-458F-9744-363DE81C9F85}" srcOrd="1" destOrd="0" parTransId="{CE89819A-AC39-4A22-BF39-AF2B2BEA6221}" sibTransId="{972A77B3-E800-40D1-B0DA-8DDD7B71FF8F}"/>
    <dgm:cxn modelId="{B307A67C-70D8-4C5D-82D8-03B4051CF387}" type="presOf" srcId="{C0A6EC8D-D3A3-4FEF-898C-C382C52E110B}" destId="{C2D97E03-8BCF-4F15-AAB8-8AA22D617B69}" srcOrd="0" destOrd="0" presId="urn:microsoft.com/office/officeart/2005/8/layout/hierarchy2"/>
    <dgm:cxn modelId="{2A1B0781-D9E7-420D-9D86-87C623BB10D9}" type="presOf" srcId="{1B17FB15-52D1-4E7C-ABB6-73FF366B8171}" destId="{507659B4-AB40-4CBA-A12D-A92CFF2CAF8C}" srcOrd="1" destOrd="0" presId="urn:microsoft.com/office/officeart/2005/8/layout/hierarchy2"/>
    <dgm:cxn modelId="{F0032C8B-1E3E-4600-8540-E8B8B99D125F}" type="presOf" srcId="{CE89819A-AC39-4A22-BF39-AF2B2BEA6221}" destId="{CDF29DB2-A7D9-4530-B682-44AAAF34FAF9}" srcOrd="0" destOrd="0" presId="urn:microsoft.com/office/officeart/2005/8/layout/hierarchy2"/>
    <dgm:cxn modelId="{4127BC96-E637-4D75-9565-62AFA1EEE5F0}" type="presOf" srcId="{C2C38FB7-A9A3-458F-9744-363DE81C9F85}" destId="{BBBA0C6A-164A-4189-8BD4-192DF182921A}" srcOrd="0" destOrd="0" presId="urn:microsoft.com/office/officeart/2005/8/layout/hierarchy2"/>
    <dgm:cxn modelId="{CF25C4AC-4FBE-4D04-AAB9-7BE11E08B0F7}" srcId="{C0A6EC8D-D3A3-4FEF-898C-C382C52E110B}" destId="{72AE958A-D101-4D20-BB95-99E7292BF29D}" srcOrd="0" destOrd="0" parTransId="{1B17FB15-52D1-4E7C-ABB6-73FF366B8171}" sibTransId="{4F2ABE1D-012F-4E76-A74E-DABB3863B9AB}"/>
    <dgm:cxn modelId="{DABBC4C0-CF84-41C6-97F0-57131DDF372B}" type="presOf" srcId="{D645A3D4-87D7-4569-8764-080BEDCB47C9}" destId="{14195CEF-B829-4DB9-BA55-34B8D67E9AF3}" srcOrd="0" destOrd="0" presId="urn:microsoft.com/office/officeart/2005/8/layout/hierarchy2"/>
    <dgm:cxn modelId="{F51394D3-689A-4326-819F-29B662C3A632}" type="presOf" srcId="{72AE958A-D101-4D20-BB95-99E7292BF29D}" destId="{9BC830DC-6B0F-4B64-A5FD-B39995C875BB}" srcOrd="0" destOrd="0" presId="urn:microsoft.com/office/officeart/2005/8/layout/hierarchy2"/>
    <dgm:cxn modelId="{25A17CD4-2C58-4724-A1C3-A51E9B975A69}" type="presOf" srcId="{1B17FB15-52D1-4E7C-ABB6-73FF366B8171}" destId="{7E77FBC3-8F93-45A4-851A-9D1FAEA80D9F}" srcOrd="0" destOrd="0" presId="urn:microsoft.com/office/officeart/2005/8/layout/hierarchy2"/>
    <dgm:cxn modelId="{D00D4213-A513-4BDB-911E-625DC78351FE}" type="presParOf" srcId="{14195CEF-B829-4DB9-BA55-34B8D67E9AF3}" destId="{C079EB05-D266-4A02-A32B-540A7EB3300A}" srcOrd="0" destOrd="0" presId="urn:microsoft.com/office/officeart/2005/8/layout/hierarchy2"/>
    <dgm:cxn modelId="{9913A7FF-89F2-439B-99A5-4BF6B281C170}" type="presParOf" srcId="{C079EB05-D266-4A02-A32B-540A7EB3300A}" destId="{C2D97E03-8BCF-4F15-AAB8-8AA22D617B69}" srcOrd="0" destOrd="0" presId="urn:microsoft.com/office/officeart/2005/8/layout/hierarchy2"/>
    <dgm:cxn modelId="{656E6364-6EE9-42D0-B8F9-E2212E4825A8}" type="presParOf" srcId="{C079EB05-D266-4A02-A32B-540A7EB3300A}" destId="{40EAFD7C-100E-49E1-B8C5-C036138AC745}" srcOrd="1" destOrd="0" presId="urn:microsoft.com/office/officeart/2005/8/layout/hierarchy2"/>
    <dgm:cxn modelId="{74FB4832-EB66-44AA-8272-E01FD3BB295C}" type="presParOf" srcId="{40EAFD7C-100E-49E1-B8C5-C036138AC745}" destId="{7E77FBC3-8F93-45A4-851A-9D1FAEA80D9F}" srcOrd="0" destOrd="0" presId="urn:microsoft.com/office/officeart/2005/8/layout/hierarchy2"/>
    <dgm:cxn modelId="{7EBBE30F-5931-449D-9E4C-0A0BD7762925}" type="presParOf" srcId="{7E77FBC3-8F93-45A4-851A-9D1FAEA80D9F}" destId="{507659B4-AB40-4CBA-A12D-A92CFF2CAF8C}" srcOrd="0" destOrd="0" presId="urn:microsoft.com/office/officeart/2005/8/layout/hierarchy2"/>
    <dgm:cxn modelId="{DA0135B5-8C41-4AA3-8575-EEEE01560CAD}" type="presParOf" srcId="{40EAFD7C-100E-49E1-B8C5-C036138AC745}" destId="{CDD3E884-3241-4E7F-9303-F1295AEC7F80}" srcOrd="1" destOrd="0" presId="urn:microsoft.com/office/officeart/2005/8/layout/hierarchy2"/>
    <dgm:cxn modelId="{C3787A81-3ADB-4E97-A48E-42C354A65627}" type="presParOf" srcId="{CDD3E884-3241-4E7F-9303-F1295AEC7F80}" destId="{9BC830DC-6B0F-4B64-A5FD-B39995C875BB}" srcOrd="0" destOrd="0" presId="urn:microsoft.com/office/officeart/2005/8/layout/hierarchy2"/>
    <dgm:cxn modelId="{F069575A-7925-4FD1-86AE-354C58AF7730}" type="presParOf" srcId="{CDD3E884-3241-4E7F-9303-F1295AEC7F80}" destId="{875C71CF-522A-4058-88BA-4B639EAE54D6}" srcOrd="1" destOrd="0" presId="urn:microsoft.com/office/officeart/2005/8/layout/hierarchy2"/>
    <dgm:cxn modelId="{3CC5DF8A-4956-4396-9F36-8E9E08DB4692}" type="presParOf" srcId="{40EAFD7C-100E-49E1-B8C5-C036138AC745}" destId="{CDF29DB2-A7D9-4530-B682-44AAAF34FAF9}" srcOrd="2" destOrd="0" presId="urn:microsoft.com/office/officeart/2005/8/layout/hierarchy2"/>
    <dgm:cxn modelId="{7E73D9D3-BE59-4A2F-BD64-D9C99034702D}" type="presParOf" srcId="{CDF29DB2-A7D9-4530-B682-44AAAF34FAF9}" destId="{849BF0A5-4490-4465-8129-631D6A1F64D9}" srcOrd="0" destOrd="0" presId="urn:microsoft.com/office/officeart/2005/8/layout/hierarchy2"/>
    <dgm:cxn modelId="{9D60768D-AF61-4D76-A649-7BD04F3514E6}" type="presParOf" srcId="{40EAFD7C-100E-49E1-B8C5-C036138AC745}" destId="{003C150B-B17E-4AD9-8A05-EA2DA6635ABA}" srcOrd="3" destOrd="0" presId="urn:microsoft.com/office/officeart/2005/8/layout/hierarchy2"/>
    <dgm:cxn modelId="{5E72E498-64A6-497B-AA1E-508477478A1C}" type="presParOf" srcId="{003C150B-B17E-4AD9-8A05-EA2DA6635ABA}" destId="{BBBA0C6A-164A-4189-8BD4-192DF182921A}" srcOrd="0" destOrd="0" presId="urn:microsoft.com/office/officeart/2005/8/layout/hierarchy2"/>
    <dgm:cxn modelId="{2F43C757-E735-4D6A-88F2-318F737CA53B}" type="presParOf" srcId="{003C150B-B17E-4AD9-8A05-EA2DA6635ABA}" destId="{4958B895-3794-44AF-A853-5BFD8202215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97E03-8BCF-4F15-AAB8-8AA22D617B69}">
      <dsp:nvSpPr>
        <dsp:cNvPr id="0" name=""/>
        <dsp:cNvSpPr/>
      </dsp:nvSpPr>
      <dsp:spPr>
        <a:xfrm>
          <a:off x="497" y="729801"/>
          <a:ext cx="1109455" cy="5547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traps</a:t>
          </a:r>
          <a:endParaRPr lang="zh-CN" altLang="en-US" sz="1000" kern="1200" dirty="0"/>
        </a:p>
      </dsp:txBody>
      <dsp:txXfrm>
        <a:off x="16744" y="746048"/>
        <a:ext cx="1076961" cy="522233"/>
      </dsp:txXfrm>
    </dsp:sp>
    <dsp:sp modelId="{7E77FBC3-8F93-45A4-851A-9D1FAEA80D9F}">
      <dsp:nvSpPr>
        <dsp:cNvPr id="0" name=""/>
        <dsp:cNvSpPr/>
      </dsp:nvSpPr>
      <dsp:spPr>
        <a:xfrm rot="19457599">
          <a:off x="1058583" y="822895"/>
          <a:ext cx="546519" cy="49570"/>
        </a:xfrm>
        <a:custGeom>
          <a:avLst/>
          <a:gdLst/>
          <a:ahLst/>
          <a:cxnLst/>
          <a:rect l="0" t="0" r="0" b="0"/>
          <a:pathLst>
            <a:path>
              <a:moveTo>
                <a:pt x="0" y="24785"/>
              </a:moveTo>
              <a:lnTo>
                <a:pt x="546519" y="247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18180" y="834017"/>
        <a:ext cx="27325" cy="27325"/>
      </dsp:txXfrm>
    </dsp:sp>
    <dsp:sp modelId="{9BC830DC-6B0F-4B64-A5FD-B39995C875BB}">
      <dsp:nvSpPr>
        <dsp:cNvPr id="0" name=""/>
        <dsp:cNvSpPr/>
      </dsp:nvSpPr>
      <dsp:spPr>
        <a:xfrm>
          <a:off x="1553734" y="410832"/>
          <a:ext cx="1109455" cy="5547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exceptions </a:t>
          </a:r>
          <a:r>
            <a:rPr lang="zh-CN" altLang="en-US" sz="1000" kern="1200" dirty="0"/>
            <a:t>（错误）</a:t>
          </a:r>
          <a:r>
            <a:rPr lang="en-US" altLang="zh-CN" sz="1000" kern="1200" dirty="0"/>
            <a:t> &amp; </a:t>
          </a:r>
          <a:r>
            <a:rPr lang="en-US" altLang="zh-CN" sz="1000" kern="1200" dirty="0" err="1"/>
            <a:t>ecalls</a:t>
          </a:r>
          <a:r>
            <a:rPr lang="zh-CN" altLang="en-US" sz="1000" kern="1200" dirty="0"/>
            <a:t>（系统调用）软中断</a:t>
          </a:r>
        </a:p>
      </dsp:txBody>
      <dsp:txXfrm>
        <a:off x="1569981" y="427079"/>
        <a:ext cx="1076961" cy="522233"/>
      </dsp:txXfrm>
    </dsp:sp>
    <dsp:sp modelId="{CDF29DB2-A7D9-4530-B682-44AAAF34FAF9}">
      <dsp:nvSpPr>
        <dsp:cNvPr id="0" name=""/>
        <dsp:cNvSpPr/>
      </dsp:nvSpPr>
      <dsp:spPr>
        <a:xfrm rot="2142401">
          <a:off x="1058583" y="1141864"/>
          <a:ext cx="546519" cy="49570"/>
        </a:xfrm>
        <a:custGeom>
          <a:avLst/>
          <a:gdLst/>
          <a:ahLst/>
          <a:cxnLst/>
          <a:rect l="0" t="0" r="0" b="0"/>
          <a:pathLst>
            <a:path>
              <a:moveTo>
                <a:pt x="0" y="24785"/>
              </a:moveTo>
              <a:lnTo>
                <a:pt x="546519" y="247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18180" y="1152986"/>
        <a:ext cx="27325" cy="27325"/>
      </dsp:txXfrm>
    </dsp:sp>
    <dsp:sp modelId="{BBBA0C6A-164A-4189-8BD4-192DF182921A}">
      <dsp:nvSpPr>
        <dsp:cNvPr id="0" name=""/>
        <dsp:cNvSpPr/>
      </dsp:nvSpPr>
      <dsp:spPr>
        <a:xfrm>
          <a:off x="1553734" y="1048769"/>
          <a:ext cx="1109455" cy="5547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Interrupts</a:t>
          </a:r>
          <a:r>
            <a:rPr lang="zh-CN" altLang="en-US" sz="1000" kern="1200" dirty="0"/>
            <a:t>（硬件中断）</a:t>
          </a:r>
        </a:p>
      </dsp:txBody>
      <dsp:txXfrm>
        <a:off x="1569981" y="1065016"/>
        <a:ext cx="1076961" cy="522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03:11:02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 24575,'2'-1'0,"0"0"0,0 0 0,0 0 0,0 0 0,1 1 0,-1-1 0,0 1 0,0-1 0,1 1 0,-1 0 0,0 0 0,0 0 0,1 0 0,-1 0 0,0 1 0,1-1 0,-1 1 0,3 0 0,-1 0 0,82 19 0,102 37 0,-8-1 0,209 28-136,4-22-134,108 19 64,60 69 199,-250-59 116,169 52 389,-417-124-486,410 94-12,-130-36 0,-94 0 0,-25-6 0,-172-57 0,179 57 0,107 35 0,-24-22 0,43 11 0,-211-67 0,147 9 0,41 6 0,-152-4 299,103 15-1963,-265-52-5162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03:11:0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24575,'0'-1'0,"1"0"0,-1 1 0,1-1 0,-1 1 0,0-1 0,1 0 0,-1 1 0,1-1 0,0 1 0,-1-1 0,1 1 0,-1-1 0,1 1 0,0 0 0,-1-1 0,1 1 0,0 0 0,-1-1 0,1 1 0,0 0 0,-1 0 0,1 0 0,0 0 0,0 0 0,-1 0 0,1 0 0,0 0 0,0 0 0,-1 0 0,2 0 0,27 2 0,42 11 0,103 32 0,-78-17 0,75 16 0,190 23 0,-300-59 0,389 54 0,-2 25 0,116 57 0,359 83 0,-360-82 0,-18-18 0,-162-43 0,167 17 0,17 1 0,-466-83 0,396 54 0,-480-71-1365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1T03:11:0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24575,'-1'0'0,"0"0"0,0 0 0,1 0 0,-1 0 0,0 0 0,1 0 0,-1 0 0,0 0 0,1 0 0,-1 1 0,0-1 0,1 0 0,-1 0 0,0 1 0,1-1 0,-1 1 0,1-1 0,-2 1 0,2-1 0,0 1 0,0-1 0,0 0 0,-1 1 0,1-1 0,0 1 0,0-1 0,0 0 0,0 1 0,0-1 0,0 1 0,0-1 0,0 1 0,0-1 0,0 0 0,0 1 0,0-1 0,0 1 0,0-1 0,1 0 0,-1 1 0,0 0 0,2 2 0,0-1 0,-1 1 0,1-1 0,0 1 0,0-1 0,1 0 0,3 4 0,28 17 0,0-2 0,1-1 0,55 22 0,-46-22 0,106 48 0,4-6 0,2-7 0,286 61 0,-323-93 0,445 72 0,99-21-2366,75 10-1313,358 41 2686,-654-79 957,-194 1 4678,-88-14-2210,-8-5-2432,-140-26 0,-1 2 0,0-1 0,0 1 0,17 9 0,-16-7 0,1-1 0,-1 0 0,16 4 0,21 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A563CDFA-F47C-4998-845B-A9C54A9D900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4241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EACFA7-81E9-4A14-89D4-E8C1A256BE0C}" type="slidenum">
              <a:rPr kumimoji="0" lang="zh-CN" altLang="en-US" sz="1200">
                <a:latin typeface="Times New Roman" panose="02020603050405020304" pitchFamily="18" charset="0"/>
              </a:rPr>
              <a:pPr/>
              <a:t>1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defRPr/>
            </a:pPr>
            <a:endParaRPr kumimoji="0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869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18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34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33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163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注意区分术语上区别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4478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CC28EE-EC77-4BEC-9781-97CAEC6FE7F1}" type="slidenum">
              <a:rPr kumimoji="0" lang="zh-CN" altLang="en-US" sz="1200">
                <a:latin typeface="Times New Roman" panose="02020603050405020304" pitchFamily="18" charset="0"/>
              </a:rPr>
              <a:pPr/>
              <a:t>34</a:t>
            </a:fld>
            <a:endParaRPr kumimoji="0"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0" lang="en-US" altLang="zh-CN" sz="1400">
                <a:latin typeface="Times New Roman" panose="02020603050405020304" pitchFamily="18" charset="0"/>
                <a:ea typeface="宋体" panose="02010600030101010101" pitchFamily="2" charset="-122"/>
              </a:rPr>
              <a:t>Last sentence: modify table entry to include interrupt.</a:t>
            </a:r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09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Trap: A software interrupt. The interrupt can be caused either by an error (e.g., division by zero or invalid memory access) or by a specific request from a user program that an operating-system service be performed.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3CDFA-F47C-4998-845B-A9C54A9D9002}" type="slidenum">
              <a:rPr lang="zh-CN" altLang="en-US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03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57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2624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19300" cy="5537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905500" cy="5537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558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/>
            </a:lvl1pPr>
            <a:lvl2pPr marL="742950" indent="-28575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7958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024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282700"/>
            <a:ext cx="3598862" cy="44831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800"/>
            </a:lvl1pPr>
            <a:lvl2pPr marL="742950" indent="-285750">
              <a:buFont typeface="Wingdings" panose="05000000000000000000" pitchFamily="2" charset="2"/>
              <a:buChar char="n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8350" y="1282700"/>
            <a:ext cx="3600450" cy="44831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800"/>
            </a:lvl1pPr>
            <a:lvl2pPr marL="742950" indent="-285750">
              <a:buFont typeface="Wingdings" panose="05000000000000000000" pitchFamily="2" charset="2"/>
              <a:buChar char="n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528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4908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993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7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090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280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282700"/>
            <a:ext cx="7351712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267200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1000" b="1">
                <a:solidFill>
                  <a:srgbClr val="993300"/>
                </a:solidFill>
              </a:rPr>
              <a:t>1.</a:t>
            </a:r>
            <a:fld id="{08F5AFFF-5BB8-4371-9B01-E7687D906F2D}" type="slidenum">
              <a:rPr kumimoji="0" lang="en-US" altLang="zh-CN" sz="1000" b="1">
                <a:solidFill>
                  <a:srgbClr val="99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zh-CN" sz="1000" b="1">
              <a:solidFill>
                <a:srgbClr val="993300"/>
              </a:solidFill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 rot="8361210" flipV="1">
            <a:off x="1609725" y="4962525"/>
            <a:ext cx="9525" cy="1588"/>
          </a:xfrm>
          <a:custGeom>
            <a:avLst/>
            <a:gdLst>
              <a:gd name="T0" fmla="*/ 4536281 w 20"/>
              <a:gd name="T1" fmla="*/ 630436 h 4"/>
              <a:gd name="T2" fmla="*/ 0 w 20"/>
              <a:gd name="T3" fmla="*/ 0 h 4"/>
              <a:gd name="T4" fmla="*/ 3629025 w 20"/>
              <a:gd name="T5" fmla="*/ 0 h 4"/>
              <a:gd name="T6" fmla="*/ 4536281 w 20"/>
              <a:gd name="T7" fmla="*/ 630436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" h="4">
                <a:moveTo>
                  <a:pt x="20" y="4"/>
                </a:moveTo>
                <a:lnTo>
                  <a:pt x="0" y="0"/>
                </a:lnTo>
                <a:lnTo>
                  <a:pt x="16" y="0"/>
                </a:lnTo>
                <a:lnTo>
                  <a:pt x="2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 rot="10665470" flipV="1">
            <a:off x="1189038" y="4205288"/>
            <a:ext cx="4762" cy="1587"/>
          </a:xfrm>
          <a:custGeom>
            <a:avLst/>
            <a:gdLst>
              <a:gd name="T0" fmla="*/ 1889720 w 12"/>
              <a:gd name="T1" fmla="*/ 629642 h 4"/>
              <a:gd name="T2" fmla="*/ 0 w 12"/>
              <a:gd name="T3" fmla="*/ 0 h 4"/>
              <a:gd name="T4" fmla="*/ 1889720 w 12"/>
              <a:gd name="T5" fmla="*/ 0 h 4"/>
              <a:gd name="T6" fmla="*/ 1889720 w 12"/>
              <a:gd name="T7" fmla="*/ 629642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4">
                <a:moveTo>
                  <a:pt x="12" y="4"/>
                </a:moveTo>
                <a:lnTo>
                  <a:pt x="0" y="0"/>
                </a:lnTo>
                <a:lnTo>
                  <a:pt x="12" y="0"/>
                </a:lnTo>
                <a:lnTo>
                  <a:pt x="12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164138" y="4206875"/>
            <a:ext cx="7937" cy="9525"/>
          </a:xfrm>
          <a:custGeom>
            <a:avLst/>
            <a:gdLst>
              <a:gd name="T0" fmla="*/ 3062359 w 12"/>
              <a:gd name="T1" fmla="*/ 7560469 h 12"/>
              <a:gd name="T2" fmla="*/ 0 w 12"/>
              <a:gd name="T3" fmla="*/ 6300788 h 12"/>
              <a:gd name="T4" fmla="*/ 5249664 w 12"/>
              <a:gd name="T5" fmla="*/ 0 h 12"/>
              <a:gd name="T6" fmla="*/ 3062359 w 12"/>
              <a:gd name="T7" fmla="*/ 7560469 h 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2">
                <a:moveTo>
                  <a:pt x="7" y="12"/>
                </a:moveTo>
                <a:lnTo>
                  <a:pt x="0" y="10"/>
                </a:lnTo>
                <a:lnTo>
                  <a:pt x="12" y="0"/>
                </a:lnTo>
                <a:lnTo>
                  <a:pt x="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489700" y="6586379"/>
            <a:ext cx="26543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r>
              <a:rPr kumimoji="0" lang="en-US" altLang="zh-CN" sz="1000" b="1" dirty="0">
                <a:solidFill>
                  <a:srgbClr val="993300"/>
                </a:solidFill>
              </a:rPr>
              <a:t>@ZJU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0" y="6613525"/>
            <a:ext cx="13484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000" b="1" dirty="0">
                <a:solidFill>
                  <a:srgbClr val="993300"/>
                </a:solidFill>
              </a:rPr>
              <a:t>Operating Systems</a:t>
            </a: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-1658938" y="1109663"/>
            <a:ext cx="4763" cy="1587"/>
          </a:xfrm>
          <a:custGeom>
            <a:avLst/>
            <a:gdLst>
              <a:gd name="T0" fmla="*/ 1745090 w 13"/>
              <a:gd name="T1" fmla="*/ 0 h 1587"/>
              <a:gd name="T2" fmla="*/ 0 w 13"/>
              <a:gd name="T3" fmla="*/ 0 h 1587"/>
              <a:gd name="T4" fmla="*/ 939777 w 13"/>
              <a:gd name="T5" fmla="*/ 0 h 1587"/>
              <a:gd name="T6" fmla="*/ 1745090 w 13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" h="1587">
                <a:moveTo>
                  <a:pt x="13" y="0"/>
                </a:moveTo>
                <a:lnTo>
                  <a:pt x="0" y="0"/>
                </a:lnTo>
                <a:lnTo>
                  <a:pt x="7" y="0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-898525" y="1169988"/>
            <a:ext cx="3175" cy="1587"/>
          </a:xfrm>
          <a:custGeom>
            <a:avLst/>
            <a:gdLst>
              <a:gd name="T0" fmla="*/ 0 w 10"/>
              <a:gd name="T1" fmla="*/ 0 h 1587"/>
              <a:gd name="T2" fmla="*/ 1008063 w 10"/>
              <a:gd name="T3" fmla="*/ 0 h 1587"/>
              <a:gd name="T4" fmla="*/ 604838 w 10"/>
              <a:gd name="T5" fmla="*/ 0 h 1587"/>
              <a:gd name="T6" fmla="*/ 0 w 10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" h="1587">
                <a:moveTo>
                  <a:pt x="0" y="0"/>
                </a:moveTo>
                <a:lnTo>
                  <a:pt x="10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-1479550" y="423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0" lang="zh-CN" altLang="en-US" sz="1800"/>
          </a:p>
        </p:txBody>
      </p:sp>
      <p:sp>
        <p:nvSpPr>
          <p:cNvPr id="1037" name="Freeform 13"/>
          <p:cNvSpPr>
            <a:spLocks/>
          </p:cNvSpPr>
          <p:nvPr/>
        </p:nvSpPr>
        <p:spPr bwMode="auto">
          <a:xfrm>
            <a:off x="-1466850" y="889000"/>
            <a:ext cx="6350" cy="1588"/>
          </a:xfrm>
          <a:custGeom>
            <a:avLst/>
            <a:gdLst>
              <a:gd name="T0" fmla="*/ 0 w 18"/>
              <a:gd name="T1" fmla="*/ 360249 h 7"/>
              <a:gd name="T2" fmla="*/ 1493308 w 18"/>
              <a:gd name="T3" fmla="*/ 0 h 7"/>
              <a:gd name="T4" fmla="*/ 2240139 w 18"/>
              <a:gd name="T5" fmla="*/ 0 h 7"/>
              <a:gd name="T6" fmla="*/ 0 w 18"/>
              <a:gd name="T7" fmla="*/ 360249 h 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7">
                <a:moveTo>
                  <a:pt x="0" y="7"/>
                </a:moveTo>
                <a:lnTo>
                  <a:pt x="12" y="0"/>
                </a:lnTo>
                <a:lnTo>
                  <a:pt x="18" y="0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Freeform 14"/>
          <p:cNvSpPr>
            <a:spLocks/>
          </p:cNvSpPr>
          <p:nvPr/>
        </p:nvSpPr>
        <p:spPr bwMode="auto">
          <a:xfrm>
            <a:off x="-1639888" y="1144588"/>
            <a:ext cx="1588" cy="6350"/>
          </a:xfrm>
          <a:custGeom>
            <a:avLst/>
            <a:gdLst>
              <a:gd name="T0" fmla="*/ 0 w 6"/>
              <a:gd name="T1" fmla="*/ 2520156 h 16"/>
              <a:gd name="T2" fmla="*/ 420291 w 6"/>
              <a:gd name="T3" fmla="*/ 0 h 16"/>
              <a:gd name="T4" fmla="*/ 210145 w 6"/>
              <a:gd name="T5" fmla="*/ 2047478 h 16"/>
              <a:gd name="T6" fmla="*/ 0 w 6"/>
              <a:gd name="T7" fmla="*/ 2520156 h 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" h="16">
                <a:moveTo>
                  <a:pt x="0" y="16"/>
                </a:moveTo>
                <a:lnTo>
                  <a:pt x="6" y="0"/>
                </a:lnTo>
                <a:lnTo>
                  <a:pt x="3" y="13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Freeform 15"/>
          <p:cNvSpPr>
            <a:spLocks/>
          </p:cNvSpPr>
          <p:nvPr/>
        </p:nvSpPr>
        <p:spPr bwMode="auto">
          <a:xfrm>
            <a:off x="-1247775" y="1146175"/>
            <a:ext cx="4762" cy="7938"/>
          </a:xfrm>
          <a:custGeom>
            <a:avLst/>
            <a:gdLst>
              <a:gd name="T0" fmla="*/ 1499164 w 11"/>
              <a:gd name="T1" fmla="*/ 3150592 h 20"/>
              <a:gd name="T2" fmla="*/ 0 w 11"/>
              <a:gd name="T3" fmla="*/ 0 h 20"/>
              <a:gd name="T4" fmla="*/ 2061513 w 11"/>
              <a:gd name="T5" fmla="*/ 2520315 h 20"/>
              <a:gd name="T6" fmla="*/ 1499164 w 11"/>
              <a:gd name="T7" fmla="*/ 3150592 h 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" h="20">
                <a:moveTo>
                  <a:pt x="8" y="20"/>
                </a:moveTo>
                <a:lnTo>
                  <a:pt x="0" y="0"/>
                </a:lnTo>
                <a:lnTo>
                  <a:pt x="11" y="16"/>
                </a:lnTo>
                <a:lnTo>
                  <a:pt x="8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Freeform 16"/>
          <p:cNvSpPr>
            <a:spLocks/>
          </p:cNvSpPr>
          <p:nvPr/>
        </p:nvSpPr>
        <p:spPr bwMode="auto">
          <a:xfrm>
            <a:off x="-1101725" y="1228725"/>
            <a:ext cx="1587" cy="6350"/>
          </a:xfrm>
          <a:custGeom>
            <a:avLst/>
            <a:gdLst>
              <a:gd name="T0" fmla="*/ 0 w 7"/>
              <a:gd name="T1" fmla="*/ 2880179 h 14"/>
              <a:gd name="T2" fmla="*/ 359796 w 7"/>
              <a:gd name="T3" fmla="*/ 0 h 14"/>
              <a:gd name="T4" fmla="*/ 359796 w 7"/>
              <a:gd name="T5" fmla="*/ 1440089 h 14"/>
              <a:gd name="T6" fmla="*/ 0 w 7"/>
              <a:gd name="T7" fmla="*/ 2880179 h 1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" h="14">
                <a:moveTo>
                  <a:pt x="0" y="14"/>
                </a:moveTo>
                <a:lnTo>
                  <a:pt x="7" y="0"/>
                </a:lnTo>
                <a:lnTo>
                  <a:pt x="7" y="7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auto">
          <a:xfrm>
            <a:off x="-1303338" y="1270000"/>
            <a:ext cx="12700" cy="1588"/>
          </a:xfrm>
          <a:custGeom>
            <a:avLst/>
            <a:gdLst>
              <a:gd name="T0" fmla="*/ 0 w 30"/>
              <a:gd name="T1" fmla="*/ 840581 h 3"/>
              <a:gd name="T2" fmla="*/ 2688167 w 30"/>
              <a:gd name="T3" fmla="*/ 0 h 3"/>
              <a:gd name="T4" fmla="*/ 5376333 w 30"/>
              <a:gd name="T5" fmla="*/ 0 h 3"/>
              <a:gd name="T6" fmla="*/ 0 w 30"/>
              <a:gd name="T7" fmla="*/ 840581 h 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3">
                <a:moveTo>
                  <a:pt x="0" y="3"/>
                </a:moveTo>
                <a:lnTo>
                  <a:pt x="15" y="0"/>
                </a:lnTo>
                <a:lnTo>
                  <a:pt x="30" y="0"/>
                </a:ln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Freeform 18"/>
          <p:cNvSpPr>
            <a:spLocks/>
          </p:cNvSpPr>
          <p:nvPr/>
        </p:nvSpPr>
        <p:spPr bwMode="auto">
          <a:xfrm>
            <a:off x="1176338" y="885825"/>
            <a:ext cx="4762" cy="9525"/>
          </a:xfrm>
          <a:custGeom>
            <a:avLst/>
            <a:gdLst>
              <a:gd name="T0" fmla="*/ 0 w 9"/>
              <a:gd name="T1" fmla="*/ 3780234 h 24"/>
              <a:gd name="T2" fmla="*/ 2519627 w 9"/>
              <a:gd name="T3" fmla="*/ 0 h 24"/>
              <a:gd name="T4" fmla="*/ 1679928 w 9"/>
              <a:gd name="T5" fmla="*/ 2677716 h 24"/>
              <a:gd name="T6" fmla="*/ 0 w 9"/>
              <a:gd name="T7" fmla="*/ 3780234 h 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" h="24">
                <a:moveTo>
                  <a:pt x="0" y="24"/>
                </a:moveTo>
                <a:lnTo>
                  <a:pt x="9" y="0"/>
                </a:lnTo>
                <a:lnTo>
                  <a:pt x="6" y="17"/>
                </a:lnTo>
                <a:lnTo>
                  <a:pt x="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 lang="en-US" altLang="zh-CN" dirty="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 lang="en-US" altLang="zh-CN" dirty="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JU-SEC/os23fall-stu" TargetMode="External"/><Relationship Id="rId2" Type="http://schemas.openxmlformats.org/officeDocument/2006/relationships/hyperlink" Target="https://zju-sec.github.io/os23fall-stu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zju-sec.github.io/os23fall-st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zju.edu.c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courses.zju.edu.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83662"/>
            <a:ext cx="7772400" cy="1941512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Systems</a:t>
            </a:r>
            <a:b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操作系统 </a:t>
            </a:r>
            <a:r>
              <a:rPr lang="zh-CN" altLang="zh-CN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023</a:t>
            </a:r>
            <a:r>
              <a:rPr lang="zh-CN" altLang="en-US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秋冬）</a:t>
            </a:r>
            <a:br>
              <a:rPr lang="en-US" altLang="zh-CN" sz="28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br>
              <a:rPr lang="en-US" altLang="zh-CN" sz="2400" dirty="0">
                <a:effectLst/>
                <a:latin typeface="+mn-ea"/>
                <a:ea typeface="+mn-ea"/>
              </a:rPr>
            </a:b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曹西</a:t>
            </a:r>
            <a:r>
              <a:rPr lang="zh-CN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-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101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（周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9-10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节，周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3-4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节）</a:t>
            </a:r>
            <a:b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Lab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：曹西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-503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（周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9-10</a:t>
            </a:r>
            <a:r>
              <a:rPr lang="zh-CN" altLang="en-US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节）</a:t>
            </a:r>
            <a:r>
              <a:rPr lang="en-US" altLang="zh-CN" sz="2000" b="0" dirty="0"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br>
              <a:rPr lang="en-US" altLang="zh-CN" sz="2400" b="0" dirty="0">
                <a:effectLst/>
              </a:rPr>
            </a:br>
            <a:r>
              <a:rPr lang="en-US" altLang="zh-CN" sz="28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Lecture 1: Overview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960323" y="4514535"/>
            <a:ext cx="3223353" cy="19415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>
              <a:spcBef>
                <a:spcPct val="0"/>
              </a:spcBef>
              <a:buFont typeface="Monotype Sorts" pitchFamily="-84" charset="2"/>
              <a:buNone/>
            </a:pPr>
            <a:endParaRPr lang="en-US" altLang="zh-CN" sz="2000" dirty="0">
              <a:latin typeface="Book Antiqua" panose="02040602050305030304" pitchFamily="18" charset="0"/>
            </a:endParaRPr>
          </a:p>
          <a:p>
            <a:pPr>
              <a:spcBef>
                <a:spcPct val="0"/>
              </a:spcBef>
              <a:buFont typeface="Monotype Sorts" pitchFamily="-84" charset="2"/>
              <a:buNone/>
            </a:pPr>
            <a:r>
              <a:rPr lang="en-US" altLang="zh-CN" sz="2000" dirty="0">
                <a:latin typeface="Book Antiqua" panose="02040602050305030304" pitchFamily="18" charset="0"/>
              </a:rPr>
              <a:t>Shou Lidan</a:t>
            </a:r>
            <a:endParaRPr lang="zh-CN" altLang="en-US" sz="2000" dirty="0">
              <a:latin typeface="Book Antiqua" panose="02040602050305030304" pitchFamily="18" charset="0"/>
              <a:ea typeface="楷体_GB2312" pitchFamily="49" charset="-122"/>
            </a:endParaRPr>
          </a:p>
          <a:p>
            <a:pPr>
              <a:spcBef>
                <a:spcPct val="0"/>
              </a:spcBef>
              <a:buFont typeface="Monotype Sorts" pitchFamily="-84" charset="2"/>
              <a:buNone/>
            </a:pPr>
            <a:r>
              <a:rPr lang="en-US" altLang="zh-CN" sz="2000" dirty="0">
                <a:latin typeface="Book Antiqua" panose="02040602050305030304" pitchFamily="18" charset="0"/>
              </a:rPr>
              <a:t>should @ zju.edu.cn</a:t>
            </a:r>
          </a:p>
          <a:p>
            <a:pPr>
              <a:spcBef>
                <a:spcPct val="0"/>
              </a:spcBef>
            </a:pPr>
            <a:endParaRPr lang="en-US" altLang="zh-CN" sz="2000" dirty="0">
              <a:latin typeface="Book Antiqua" panose="0204060205030503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860DED-9A51-459F-911A-CC31CB73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12" y="281608"/>
            <a:ext cx="1364974" cy="13649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562056" cy="609600"/>
          </a:xfrm>
        </p:spPr>
        <p:txBody>
          <a:bodyPr/>
          <a:lstStyle/>
          <a:p>
            <a:pPr>
              <a:defRPr/>
            </a:pPr>
            <a:r>
              <a:rPr lang="en-AU" altLang="zh-CN" dirty="0"/>
              <a:t>Lab Projects</a:t>
            </a:r>
            <a:endParaRPr lang="zh-CN" altLang="en-US" dirty="0"/>
          </a:p>
        </p:txBody>
      </p:sp>
      <p:sp>
        <p:nvSpPr>
          <p:cNvPr id="5122" name="内容占位符 2"/>
          <p:cNvSpPr>
            <a:spLocks noGrp="1"/>
          </p:cNvSpPr>
          <p:nvPr>
            <p:ph idx="1"/>
          </p:nvPr>
        </p:nvSpPr>
        <p:spPr>
          <a:xfrm>
            <a:off x="896144" y="838200"/>
            <a:ext cx="7351712" cy="4669183"/>
          </a:xfrm>
        </p:spPr>
        <p:txBody>
          <a:bodyPr/>
          <a:lstStyle/>
          <a:p>
            <a:r>
              <a:rPr lang="zh-CN" altLang="en-US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每个同学独立完成</a:t>
            </a:r>
            <a:endParaRPr lang="en-US" altLang="zh-CN" sz="2800" dirty="0">
              <a:solidFill>
                <a:srgbClr val="00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 RISC-V 64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内核调试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  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5%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内核引导；时钟和中断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15%</a:t>
            </a:r>
          </a:p>
          <a:p>
            <a:r>
              <a:rPr lang="zh-CN" altLang="en-US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分组完成</a:t>
            </a:r>
            <a:r>
              <a:rPr lang="en-US" altLang="zh-CN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个实验，每组</a:t>
            </a:r>
            <a:r>
              <a:rPr lang="en-US" altLang="zh-CN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</a:t>
            </a:r>
            <a:endParaRPr lang="en-US" altLang="zh-CN" sz="2800" dirty="0">
              <a:solidFill>
                <a:srgbClr val="0033CC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线程调度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上下文切换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15%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虚拟内存管理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15%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用户模式（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shell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20%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 Page fault		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20%</a:t>
            </a: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Fork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	10%</a:t>
            </a:r>
          </a:p>
          <a:p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File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System		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Bonus	10%</a:t>
            </a:r>
          </a:p>
        </p:txBody>
      </p:sp>
    </p:spTree>
    <p:extLst>
      <p:ext uri="{BB962C8B-B14F-4D97-AF65-F5344CB8AC3E}">
        <p14:creationId xmlns:p14="http://schemas.microsoft.com/office/powerpoint/2010/main" val="105458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 Projects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5070"/>
            <a:ext cx="8305799" cy="4483100"/>
          </a:xfrm>
        </p:spPr>
        <p:txBody>
          <a:bodyPr/>
          <a:lstStyle/>
          <a:p>
            <a:pPr>
              <a:spcBef>
                <a:spcPts val="1356"/>
              </a:spcBef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实验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：</a:t>
            </a:r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每个同学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提交一份实验报告；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Book Antiqua" charset="0"/>
            </a:endParaRPr>
          </a:p>
          <a:p>
            <a:pPr>
              <a:spcBef>
                <a:spcPts val="1356"/>
              </a:spcBef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实验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2-6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：</a:t>
            </a:r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每个同学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提交一份实验报告（侧重自己完成的那部分内容）；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Book Antiqua" charset="0"/>
            </a:endParaRPr>
          </a:p>
          <a:p>
            <a:pPr marL="685800" lvl="1"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自己写的代码必须有详细的注释，每5行代码有注释</a:t>
            </a:r>
            <a:endParaRPr lang="en-US" altLang="zh-CN" dirty="0">
              <a:solidFill>
                <a:srgbClr val="0033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lvl="1"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每个实验必须写“讨论心得” </a:t>
            </a:r>
            <a:r>
              <a:rPr lang="en-US" altLang="zh-CN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实验过程中遇到的问题及解决方法</a:t>
            </a:r>
            <a:r>
              <a:rPr lang="en-US" altLang="zh-CN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这部分内容占本实验报告</a:t>
            </a:r>
            <a:r>
              <a:rPr lang="en-US" altLang="zh-CN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r>
              <a:rPr lang="zh-CN" altLang="en-US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分数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Book Antiqua" charset="0"/>
            </a:endParaRPr>
          </a:p>
          <a:p>
            <a:pPr>
              <a:spcBef>
                <a:spcPts val="1356"/>
              </a:spcBef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每个实验完成后，以个人（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lab0-1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）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小组（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lab2-3-4-5-6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）为单位向老师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助教</a:t>
            </a:r>
            <a:r>
              <a:rPr lang="zh-CN" altLang="en-US" sz="240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演示，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Book Antiqua" charset="0"/>
              </a:rPr>
              <a:t>以完成验收。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Book Antiqua" charset="0"/>
            </a:endParaRPr>
          </a:p>
          <a:p>
            <a:pPr>
              <a:spcBef>
                <a:spcPts val="1356"/>
              </a:spcBef>
              <a:spcAft>
                <a:spcPts val="600"/>
              </a:spcAft>
            </a:pPr>
            <a:r>
              <a:rPr lang="zh-CN" altLang="en-US" sz="2400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</a:rPr>
              <a:t>实验说明文档在 </a:t>
            </a:r>
            <a:r>
              <a:rPr lang="en-US" altLang="zh-CN" sz="2400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  <a:hlinkClick r:id="rId2"/>
              </a:rPr>
              <a:t>https://zju-sec.github.io/os23fall-stu/</a:t>
            </a:r>
            <a:endParaRPr lang="en-US" altLang="zh-CN" sz="2400" dirty="0">
              <a:latin typeface="Book Antiqua" panose="02040602050305030304" pitchFamily="18" charset="0"/>
              <a:ea typeface="楷体" panose="02010609060101010101" pitchFamily="49" charset="-122"/>
              <a:cs typeface="Book Antiqua" charset="0"/>
            </a:endParaRPr>
          </a:p>
          <a:p>
            <a:pPr>
              <a:spcBef>
                <a:spcPts val="1356"/>
              </a:spcBef>
              <a:spcAft>
                <a:spcPts val="600"/>
              </a:spcAft>
            </a:pPr>
            <a:r>
              <a:rPr lang="zh-CN" altLang="en-US" sz="2400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</a:rPr>
              <a:t>实验所需代码 </a:t>
            </a:r>
            <a:r>
              <a:rPr lang="en-US" altLang="zh-CN" sz="2400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  <a:hlinkClick r:id="rId3"/>
              </a:rPr>
              <a:t>https://github.com/ZJU-SEC/os23fall-stu</a:t>
            </a:r>
            <a:r>
              <a:rPr lang="zh-CN" altLang="en-US" sz="2400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</a:rPr>
              <a:t> </a:t>
            </a:r>
            <a:endParaRPr lang="zh-CN" altLang="zh-CN" b="1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589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Final Grade</a:t>
            </a:r>
          </a:p>
        </p:txBody>
      </p:sp>
      <p:sp>
        <p:nvSpPr>
          <p:cNvPr id="1331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827088" y="1768288"/>
            <a:ext cx="7351712" cy="3997512"/>
          </a:xfrm>
        </p:spPr>
        <p:txBody>
          <a:bodyPr/>
          <a:lstStyle/>
          <a:p>
            <a:r>
              <a:rPr lang="en-US" altLang="zh-CN" sz="2400" dirty="0">
                <a:latin typeface="Book Antiqua" panose="02040602050305030304" pitchFamily="18" charset="0"/>
              </a:rPr>
              <a:t>Final exam 			(50%)</a:t>
            </a:r>
            <a:endParaRPr lang="zh-CN" altLang="en-US" sz="2400" dirty="0">
              <a:latin typeface="Book Antiqua" panose="02040602050305030304" pitchFamily="18" charset="0"/>
            </a:endParaRPr>
          </a:p>
          <a:p>
            <a:r>
              <a:rPr lang="en-US" altLang="zh-CN" sz="2400" dirty="0">
                <a:latin typeface="Book Antiqua" panose="02040602050305030304" pitchFamily="18" charset="0"/>
              </a:rPr>
              <a:t>Assignments/homework</a:t>
            </a:r>
            <a:r>
              <a:rPr lang="zh-CN" altLang="en-US" sz="2400" dirty="0">
                <a:latin typeface="Book Antiqua" panose="02040602050305030304" pitchFamily="18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</a:rPr>
              <a:t>	(5%)</a:t>
            </a:r>
          </a:p>
          <a:p>
            <a:r>
              <a:rPr lang="en-US" altLang="zh-CN" sz="2400" dirty="0">
                <a:latin typeface="Book Antiqua" panose="02040602050305030304" pitchFamily="18" charset="0"/>
              </a:rPr>
              <a:t>In-class</a:t>
            </a:r>
            <a:r>
              <a:rPr lang="zh-CN" altLang="en-US" sz="2400" dirty="0">
                <a:latin typeface="Book Antiqua" panose="02040602050305030304" pitchFamily="18" charset="0"/>
              </a:rPr>
              <a:t> </a:t>
            </a:r>
            <a:r>
              <a:rPr lang="en-US" altLang="zh-CN" sz="2400" dirty="0">
                <a:latin typeface="Book Antiqua" panose="02040602050305030304" pitchFamily="18" charset="0"/>
              </a:rPr>
              <a:t>Quiz 			(5%)</a:t>
            </a:r>
          </a:p>
          <a:p>
            <a:r>
              <a:rPr lang="en-US" altLang="zh-CN" sz="2400" dirty="0">
                <a:latin typeface="Book Antiqua" panose="02040602050305030304" pitchFamily="18" charset="0"/>
              </a:rPr>
              <a:t>Lab Reports </a:t>
            </a:r>
            <a:r>
              <a:rPr lang="zh-CN" altLang="en-US" sz="2400" dirty="0">
                <a:latin typeface="Book Antiqua" panose="02040602050305030304" pitchFamily="18" charset="0"/>
              </a:rPr>
              <a:t>实验报告 </a:t>
            </a:r>
            <a:r>
              <a:rPr lang="en-US" altLang="zh-CN" sz="2400" dirty="0">
                <a:latin typeface="Book Antiqua" panose="02040602050305030304" pitchFamily="18" charset="0"/>
              </a:rPr>
              <a:t>		(20%)</a:t>
            </a:r>
            <a:endParaRPr lang="zh-CN" altLang="en-US" sz="2400" dirty="0">
              <a:latin typeface="Book Antiqua" panose="02040602050305030304" pitchFamily="18" charset="0"/>
            </a:endParaRPr>
          </a:p>
          <a:p>
            <a:r>
              <a:rPr lang="en-US" altLang="zh-CN" sz="2400" dirty="0">
                <a:latin typeface="Book Antiqua" panose="02040602050305030304" pitchFamily="18" charset="0"/>
              </a:rPr>
              <a:t>Lab Demos </a:t>
            </a:r>
            <a:r>
              <a:rPr lang="zh-CN" altLang="en-US" sz="2400" dirty="0">
                <a:latin typeface="Book Antiqua" panose="02040602050305030304" pitchFamily="18" charset="0"/>
              </a:rPr>
              <a:t>实验验收  </a:t>
            </a:r>
            <a:r>
              <a:rPr lang="en-US" altLang="zh-CN" sz="2400" dirty="0">
                <a:latin typeface="Book Antiqua" panose="02040602050305030304" pitchFamily="18" charset="0"/>
              </a:rPr>
              <a:t>		(20%)</a:t>
            </a:r>
          </a:p>
        </p:txBody>
      </p:sp>
      <p:graphicFrame>
        <p:nvGraphicFramePr>
          <p:cNvPr id="13315" name="Object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52628940"/>
              </p:ext>
            </p:extLst>
          </p:nvPr>
        </p:nvGraphicFramePr>
        <p:xfrm>
          <a:off x="6491823" y="2006632"/>
          <a:ext cx="1340503" cy="215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Art" r:id="rId3" imgW="1701800" imgH="3657600" progId="MS_ClipArt_Gallery.2">
                  <p:embed/>
                </p:oleObj>
              </mc:Choice>
              <mc:Fallback>
                <p:oleObj name="ClipArt" r:id="rId3" imgW="1701800" imgH="3657600" progId="MS_ClipArt_Gallery.2">
                  <p:embed/>
                  <p:pic>
                    <p:nvPicPr>
                      <p:cNvPr id="13315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823" y="2006632"/>
                        <a:ext cx="1340503" cy="21575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My suggestions on learning OS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Do a lot of readings before or after the lecture sessions, especially from the English textbook.</a:t>
            </a:r>
          </a:p>
          <a:p>
            <a:r>
              <a:rPr lang="en-US" altLang="zh-CN" sz="2000" dirty="0"/>
              <a:t>Do NOT refer to the so-called “standard” answers to the exercises, they contain mistakes. Once you are caught using the wrong “standard” answers, penalty might be applicable.</a:t>
            </a:r>
          </a:p>
          <a:p>
            <a:r>
              <a:rPr lang="en-US" altLang="zh-CN" sz="2000" dirty="0"/>
              <a:t>Hopefully more interactions during the lectures.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3C62C-EFA1-4081-8FA3-C3705FB4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怎样学好系统课程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64EA42-6F8F-4DBD-B2BD-7C0F07F2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009650"/>
            <a:ext cx="7351712" cy="475615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系统、全局的观察角度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微观、细致的想象能力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王阳明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蔽月山房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山近月远觉月小，便道此山大于月。</a:t>
            </a:r>
          </a:p>
          <a:p>
            <a:pPr marL="0" indent="0" algn="ctr"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若有人眼大如天，当见山高月更阔。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理论钻研 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00050" lvl="1" indent="0"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丁肇中：在环境激变的今天，我们应该重新体会到几千年前经书里说的格物致知真正的意义。这意义有两个方面：</a:t>
            </a:r>
            <a:r>
              <a:rPr lang="zh-CN" altLang="en-US" b="0" i="0" dirty="0">
                <a:solidFill>
                  <a:srgbClr val="0033CC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第一，寻求真理的唯一途径是对事物客观的探索，而不是仅从内心就能领悟；第二，探索的过程不是消极的袖手旁观，而是深度思考勇于探索。</a:t>
            </a:r>
            <a:endParaRPr lang="en-US" altLang="zh-CN" b="0" i="0" dirty="0">
              <a:solidFill>
                <a:srgbClr val="0033CC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00050" lvl="1" indent="0">
              <a:buNone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希望我们这一代对于格物和致知有新的认识和思考，使得实干精神真正地变成中国文化的一部分。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寻找模式 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螺旋式上升；上下文；封装；抽象；过程式和声明式</a:t>
            </a:r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寻找兴奋点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9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73E3B-7F5D-7049-AA5E-E7F77FA3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1" y="482600"/>
            <a:ext cx="7481849" cy="609600"/>
          </a:xfrm>
        </p:spPr>
        <p:txBody>
          <a:bodyPr/>
          <a:lstStyle/>
          <a:p>
            <a:r>
              <a:rPr lang="en-US" altLang="zh-CN" dirty="0">
                <a:effectLst/>
              </a:rPr>
              <a:t>Lab0: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GDB + QEMU </a:t>
            </a:r>
            <a:r>
              <a:rPr lang="zh-CN" altLang="en-US" dirty="0">
                <a:effectLst/>
              </a:rPr>
              <a:t>调试 </a:t>
            </a:r>
            <a:r>
              <a:rPr lang="en-US" altLang="zh-CN" dirty="0">
                <a:effectLst/>
              </a:rPr>
              <a:t>LINUX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1B9DC9-BECA-CF4A-9198-67E18EE1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请先将</a:t>
            </a:r>
            <a:r>
              <a:rPr lang="en-US" altLang="zh-CN" dirty="0"/>
              <a:t>os23fall-stu</a:t>
            </a:r>
            <a:r>
              <a:rPr lang="zh-CN" altLang="en-US" dirty="0"/>
              <a:t>目录 </a:t>
            </a:r>
            <a:r>
              <a:rPr lang="en-US" altLang="zh-CN" dirty="0"/>
              <a:t>clone</a:t>
            </a:r>
            <a:r>
              <a:rPr lang="zh-CN" altLang="en-US" dirty="0"/>
              <a:t>下来</a:t>
            </a:r>
            <a:endParaRPr lang="en-US" altLang="zh-CN" dirty="0"/>
          </a:p>
          <a:p>
            <a:r>
              <a:rPr lang="zh-CN" altLang="en-US" dirty="0"/>
              <a:t>实验说明文档在 </a:t>
            </a:r>
            <a:r>
              <a:rPr lang="en-US" altLang="zh-CN" dirty="0"/>
              <a:t>os23fall-stu/docs/lab0.md</a:t>
            </a:r>
          </a:p>
          <a:p>
            <a:pPr lvl="1"/>
            <a:r>
              <a:rPr lang="en-US" altLang="zh-CN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  <a:hlinkClick r:id="rId2"/>
              </a:rPr>
              <a:t>https://zju-sec.github.io/os23fall-stu/</a:t>
            </a:r>
            <a:r>
              <a:rPr lang="en-US" altLang="zh-CN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</a:rPr>
              <a:t> </a:t>
            </a:r>
            <a:r>
              <a:rPr lang="zh-CN" altLang="en-US" dirty="0">
                <a:latin typeface="Book Antiqua" panose="02040602050305030304" pitchFamily="18" charset="0"/>
                <a:ea typeface="楷体" panose="02010609060101010101" pitchFamily="49" charset="-122"/>
                <a:cs typeface="Book Antiqua" charset="0"/>
              </a:rPr>
              <a:t>可浏览器阅读文档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实验重点：掌握实验环境、尝试简单调试</a:t>
            </a:r>
            <a:endParaRPr lang="en-US" altLang="zh-CN" dirty="0"/>
          </a:p>
          <a:p>
            <a:r>
              <a:rPr lang="en-US" altLang="zh-CN" dirty="0" err="1"/>
              <a:t>gdb</a:t>
            </a:r>
            <a:r>
              <a:rPr lang="zh-CN" altLang="en-US" dirty="0"/>
              <a:t>有一个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可以尝试使用，按 </a:t>
            </a:r>
            <a:r>
              <a:rPr lang="en-US" altLang="zh-CN" dirty="0"/>
              <a:t>Ctrl-x</a:t>
            </a:r>
            <a:r>
              <a:rPr lang="zh-CN" altLang="en-US" dirty="0"/>
              <a:t> </a:t>
            </a:r>
            <a:r>
              <a:rPr lang="en-US" altLang="zh-CN" dirty="0"/>
              <a:t>Ctrl-a</a:t>
            </a:r>
            <a:r>
              <a:rPr lang="zh-CN" altLang="en-US" dirty="0"/>
              <a:t> 进入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473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Chapter 1 Introduction</a:t>
            </a:r>
          </a:p>
        </p:txBody>
      </p:sp>
      <p:sp>
        <p:nvSpPr>
          <p:cNvPr id="1536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25488" y="1306513"/>
            <a:ext cx="6719887" cy="1162050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defRPr/>
            </a:pPr>
            <a:r>
              <a:rPr lang="en-US" altLang="zh-CN" sz="2400">
                <a:solidFill>
                  <a:schemeClr val="tx2"/>
                </a:solidFill>
                <a:latin typeface="Book Antiqua" charset="0"/>
                <a:ea typeface="宋体" charset="0"/>
              </a:rPr>
              <a:t>Overview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Outlines for Chapter ONE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What Operating Systems Do</a:t>
            </a:r>
          </a:p>
          <a:p>
            <a:r>
              <a:rPr lang="en-US" altLang="zh-CN" sz="2000"/>
              <a:t>Computer-System Organization</a:t>
            </a:r>
          </a:p>
          <a:p>
            <a:r>
              <a:rPr lang="en-US" altLang="zh-CN" sz="2000"/>
              <a:t>Computer-System Architecture</a:t>
            </a:r>
          </a:p>
          <a:p>
            <a:r>
              <a:rPr lang="en-US" altLang="zh-CN" sz="2000"/>
              <a:t>Operating-System Structure</a:t>
            </a:r>
          </a:p>
          <a:p>
            <a:r>
              <a:rPr lang="en-US" altLang="zh-CN" sz="2000"/>
              <a:t>Operating-System Operations</a:t>
            </a:r>
          </a:p>
          <a:p>
            <a:r>
              <a:rPr lang="en-US" altLang="zh-CN" sz="2000"/>
              <a:t>Process Management</a:t>
            </a:r>
          </a:p>
          <a:p>
            <a:r>
              <a:rPr lang="en-US" altLang="zh-CN" sz="2000"/>
              <a:t>Memory Management</a:t>
            </a:r>
          </a:p>
          <a:p>
            <a:r>
              <a:rPr lang="en-US" altLang="zh-CN" sz="2000"/>
              <a:t>Storage Management</a:t>
            </a:r>
          </a:p>
          <a:p>
            <a:r>
              <a:rPr lang="en-US" altLang="zh-CN" sz="2000">
                <a:solidFill>
                  <a:schemeClr val="bg2"/>
                </a:solidFill>
              </a:rPr>
              <a:t>Protection and Security</a:t>
            </a:r>
          </a:p>
          <a:p>
            <a:r>
              <a:rPr lang="en-US" altLang="zh-CN" sz="2000">
                <a:solidFill>
                  <a:schemeClr val="bg2"/>
                </a:solidFill>
              </a:rPr>
              <a:t>Distributed Systems</a:t>
            </a:r>
          </a:p>
          <a:p>
            <a:r>
              <a:rPr lang="en-US" altLang="zh-CN" sz="2000">
                <a:solidFill>
                  <a:schemeClr val="bg2"/>
                </a:solidFill>
              </a:rPr>
              <a:t>Special-Purpose Systems</a:t>
            </a:r>
          </a:p>
          <a:p>
            <a:r>
              <a:rPr lang="en-US" altLang="zh-CN" sz="2000">
                <a:solidFill>
                  <a:schemeClr val="bg2"/>
                </a:solidFill>
              </a:rPr>
              <a:t>Computing Environments</a:t>
            </a:r>
          </a:p>
          <a:p>
            <a:pPr>
              <a:buFont typeface="Monotype Sorts" pitchFamily="-84" charset="2"/>
              <a:buNone/>
            </a:pPr>
            <a:endParaRPr lang="en-US" altLang="zh-CN" sz="2000">
              <a:solidFill>
                <a:schemeClr val="bg2"/>
              </a:solidFill>
            </a:endParaRPr>
          </a:p>
          <a:p>
            <a:endParaRPr lang="en-US" altLang="zh-CN" sz="200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711200" y="2555875"/>
            <a:ext cx="6734175" cy="782638"/>
          </a:xfrm>
          <a:prstGeom prst="rect">
            <a:avLst/>
          </a:prstGeom>
          <a:noFill/>
          <a:ln w="50800">
            <a:solidFill>
              <a:srgbClr val="3366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defRPr/>
            </a:pPr>
            <a:r>
              <a:rPr lang="en-US" altLang="zh-CN" sz="2400">
                <a:solidFill>
                  <a:schemeClr val="tx2"/>
                </a:solidFill>
                <a:latin typeface="Book Antiqua" charset="0"/>
                <a:ea typeface="宋体" charset="0"/>
              </a:rPr>
              <a:t>Structure</a:t>
            </a: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711200" y="3409950"/>
            <a:ext cx="6734175" cy="1173163"/>
          </a:xfrm>
          <a:prstGeom prst="rect">
            <a:avLst/>
          </a:prstGeom>
          <a:noFill/>
          <a:ln w="50800">
            <a:solidFill>
              <a:srgbClr val="99C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defRPr/>
            </a:pPr>
            <a:r>
              <a:rPr lang="en-US" altLang="zh-CN" sz="2400">
                <a:solidFill>
                  <a:schemeClr val="tx2"/>
                </a:solidFill>
                <a:latin typeface="Book Antiqua" charset="0"/>
                <a:ea typeface="宋体" charset="0"/>
              </a:rPr>
              <a:t>Main parts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Objectives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To provide a grand tour of the major operating systems components</a:t>
            </a:r>
          </a:p>
          <a:p>
            <a:r>
              <a:rPr lang="en-US" altLang="zh-CN" sz="2000"/>
              <a:t>To provide coverage of basic computer system organization</a:t>
            </a:r>
            <a:endParaRPr lang="zh-CN" altLang="en-US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What is an Operating System?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1581150"/>
            <a:ext cx="7029450" cy="4114800"/>
          </a:xfrm>
        </p:spPr>
        <p:txBody>
          <a:bodyPr/>
          <a:lstStyle/>
          <a:p>
            <a:r>
              <a:rPr lang="en-US" altLang="zh-CN" sz="2000" dirty="0"/>
              <a:t>A program that acts as an intermediary between a user of a computer and the computer hardware.</a:t>
            </a:r>
          </a:p>
          <a:p>
            <a:r>
              <a:rPr lang="en-US" altLang="zh-CN" sz="2000" dirty="0"/>
              <a:t>Operating system goals:</a:t>
            </a:r>
          </a:p>
          <a:p>
            <a:pPr lvl="1"/>
            <a:r>
              <a:rPr lang="en-US" altLang="zh-CN" sz="2000" dirty="0"/>
              <a:t>Execute user programs and make solving user problems easier.</a:t>
            </a:r>
          </a:p>
          <a:p>
            <a:pPr lvl="1"/>
            <a:r>
              <a:rPr lang="en-US" altLang="zh-CN" sz="2000" dirty="0"/>
              <a:t>Make the computer system convenient to use.</a:t>
            </a:r>
          </a:p>
          <a:p>
            <a:r>
              <a:rPr lang="en-US" altLang="zh-CN" sz="2000" dirty="0"/>
              <a:t>Use the computer hardware in an efficient manner.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Outlines of the overview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CN" sz="2000" dirty="0"/>
              <a:t>Previously</a:t>
            </a:r>
            <a:r>
              <a:rPr lang="zh-CN" altLang="en-US" sz="2000" dirty="0"/>
              <a:t> </a:t>
            </a:r>
            <a:r>
              <a:rPr lang="en-US" altLang="zh-CN" sz="2000" dirty="0"/>
              <a:t>split in two</a:t>
            </a:r>
            <a:r>
              <a:rPr lang="zh-CN" altLang="en-US" sz="2000" dirty="0"/>
              <a:t> </a:t>
            </a:r>
            <a:r>
              <a:rPr lang="en-US" altLang="zh-CN" sz="2000" dirty="0"/>
              <a:t>modules,</a:t>
            </a:r>
            <a:r>
              <a:rPr lang="zh-CN" altLang="en-US" sz="2000" dirty="0"/>
              <a:t> </a:t>
            </a:r>
            <a:r>
              <a:rPr lang="en-US" altLang="zh-CN" sz="2000" dirty="0"/>
              <a:t>known as “Principles of Operating System” and</a:t>
            </a:r>
            <a:r>
              <a:rPr lang="zh-CN" altLang="en-US" sz="2000" dirty="0"/>
              <a:t> </a:t>
            </a:r>
            <a:r>
              <a:rPr lang="en-US" altLang="zh-CN" sz="2000" dirty="0"/>
              <a:t>“Operating</a:t>
            </a:r>
            <a:r>
              <a:rPr lang="zh-CN" altLang="en-US" sz="2000" dirty="0"/>
              <a:t> </a:t>
            </a:r>
            <a:r>
              <a:rPr lang="en-US" altLang="zh-CN" sz="2000" dirty="0"/>
              <a:t>System</a:t>
            </a:r>
            <a:r>
              <a:rPr lang="zh-CN" altLang="en-US" sz="2000" dirty="0"/>
              <a:t> </a:t>
            </a:r>
            <a:r>
              <a:rPr lang="en-US" altLang="zh-CN" sz="2000" dirty="0"/>
              <a:t>Practices”</a:t>
            </a:r>
          </a:p>
          <a:p>
            <a:r>
              <a:rPr lang="en-US" altLang="zh-CN" sz="2000" dirty="0"/>
              <a:t>Background</a:t>
            </a:r>
          </a:p>
          <a:p>
            <a:pPr lvl="1"/>
            <a:r>
              <a:rPr lang="en-US" altLang="zh-CN" sz="2000" dirty="0"/>
              <a:t>The main </a:t>
            </a:r>
            <a:r>
              <a:rPr lang="en-US" altLang="zh-CN" sz="2000" dirty="0">
                <a:solidFill>
                  <a:srgbClr val="FF3300"/>
                </a:solidFill>
              </a:rPr>
              <a:t>purpose</a:t>
            </a:r>
            <a:r>
              <a:rPr lang="en-US" altLang="zh-CN" sz="2000" dirty="0"/>
              <a:t> of this course</a:t>
            </a:r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dirty="0">
                <a:solidFill>
                  <a:srgbClr val="FF3300"/>
                </a:solidFill>
              </a:rPr>
              <a:t>contents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3300"/>
                </a:solidFill>
              </a:rPr>
              <a:t>schedule</a:t>
            </a:r>
            <a:r>
              <a:rPr lang="en-US" altLang="zh-CN" sz="2000" dirty="0"/>
              <a:t> of the course</a:t>
            </a:r>
          </a:p>
          <a:p>
            <a:pPr lvl="1"/>
            <a:r>
              <a:rPr lang="en-US" altLang="zh-CN" sz="2000" dirty="0"/>
              <a:t>The pre-requisite knowledge for the course</a:t>
            </a:r>
          </a:p>
          <a:p>
            <a:r>
              <a:rPr lang="en-US" altLang="zh-CN" sz="2000" dirty="0"/>
              <a:t>Chapter 1 Introduction</a:t>
            </a:r>
          </a:p>
          <a:p>
            <a:r>
              <a:rPr lang="en-US" altLang="zh-CN" sz="2000" dirty="0"/>
              <a:t>Chapter 2 Operating-System Structures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Computer System Structure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82725"/>
            <a:ext cx="7351712" cy="4483100"/>
          </a:xfrm>
        </p:spPr>
        <p:txBody>
          <a:bodyPr/>
          <a:lstStyle/>
          <a:p>
            <a:r>
              <a:rPr lang="en-US" altLang="zh-CN" sz="2000" dirty="0"/>
              <a:t>Computer system can be divided into four components</a:t>
            </a:r>
          </a:p>
          <a:p>
            <a:pPr lvl="1"/>
            <a:r>
              <a:rPr lang="en-US" altLang="zh-CN" sz="2000" dirty="0"/>
              <a:t>Hardware – provides basic computing resources</a:t>
            </a:r>
          </a:p>
          <a:p>
            <a:pPr lvl="2"/>
            <a:r>
              <a:rPr lang="en-US" altLang="zh-CN" sz="2000" dirty="0"/>
              <a:t>CPU, memory, I/O devices</a:t>
            </a:r>
          </a:p>
          <a:p>
            <a:pPr lvl="1"/>
            <a:r>
              <a:rPr lang="en-US" altLang="zh-CN" sz="2000" dirty="0"/>
              <a:t>Operating system</a:t>
            </a:r>
          </a:p>
          <a:p>
            <a:pPr lvl="2"/>
            <a:r>
              <a:rPr lang="en-US" altLang="zh-CN" sz="2000" dirty="0"/>
              <a:t>Controls and coordinates use of hardware among various applications and users</a:t>
            </a:r>
          </a:p>
          <a:p>
            <a:pPr lvl="1"/>
            <a:r>
              <a:rPr lang="en-US" altLang="zh-CN" sz="2000" dirty="0"/>
              <a:t>System &amp; application programs – define the ways in which the system resources are used to solve the computing problems of the users</a:t>
            </a:r>
          </a:p>
          <a:p>
            <a:pPr lvl="2"/>
            <a:r>
              <a:rPr lang="en-US" altLang="zh-CN" sz="2000" dirty="0"/>
              <a:t>Word processors, compilers, web browsers, database systems, video games</a:t>
            </a:r>
          </a:p>
          <a:p>
            <a:pPr lvl="1"/>
            <a:r>
              <a:rPr lang="en-US" altLang="zh-CN" sz="2000" dirty="0"/>
              <a:t>Users</a:t>
            </a:r>
          </a:p>
          <a:p>
            <a:pPr lvl="2"/>
            <a:r>
              <a:rPr lang="en-US" altLang="zh-CN" sz="2000" dirty="0"/>
              <a:t>People, machines, other computers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Four Components of a Computer System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523" r="4706" b="653"/>
          <a:stretch>
            <a:fillRect/>
          </a:stretch>
        </p:blipFill>
        <p:spPr bwMode="auto">
          <a:xfrm>
            <a:off x="1739900" y="1409700"/>
            <a:ext cx="5867400" cy="4800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To Learn Operating Systems?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modern</a:t>
            </a:r>
            <a:r>
              <a:rPr kumimoji="1"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endParaRPr kumimoji="1" lang="zh-CN" altLang="en-US" dirty="0"/>
          </a:p>
        </p:txBody>
      </p:sp>
      <p:sp>
        <p:nvSpPr>
          <p:cNvPr id="8" name="立方体 7"/>
          <p:cNvSpPr/>
          <p:nvPr/>
        </p:nvSpPr>
        <p:spPr bwMode="auto">
          <a:xfrm>
            <a:off x="3273288" y="4546600"/>
            <a:ext cx="2358887" cy="1258956"/>
          </a:xfrm>
          <a:prstGeom prst="cube">
            <a:avLst/>
          </a:prstGeom>
          <a:solidFill>
            <a:schemeClr val="accent3">
              <a:lumMod val="9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Helvetica" charset="0"/>
              <a:ea typeface="宋体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Helvetica" charset="0"/>
                <a:ea typeface="宋体" charset="0"/>
              </a:rPr>
              <a:t>System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Helvetica" charset="0"/>
                <a:ea typeface="宋体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Helvetica" charset="0"/>
                <a:ea typeface="宋体" charset="0"/>
              </a:rPr>
              <a:t>Software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Helvetica" charset="0"/>
              <a:ea typeface="宋体" charset="0"/>
            </a:endParaRPr>
          </a:p>
        </p:txBody>
      </p:sp>
      <p:sp>
        <p:nvSpPr>
          <p:cNvPr id="6" name="立方体 5"/>
          <p:cNvSpPr/>
          <p:nvPr/>
        </p:nvSpPr>
        <p:spPr bwMode="auto">
          <a:xfrm>
            <a:off x="2093845" y="3479800"/>
            <a:ext cx="2358887" cy="12589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宋体" charset="0"/>
              </a:rPr>
              <a:t>Algorithm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</p:txBody>
      </p:sp>
      <p:sp>
        <p:nvSpPr>
          <p:cNvPr id="7" name="立方体 6"/>
          <p:cNvSpPr/>
          <p:nvPr/>
        </p:nvSpPr>
        <p:spPr bwMode="auto">
          <a:xfrm>
            <a:off x="4452732" y="3479800"/>
            <a:ext cx="2358887" cy="1258956"/>
          </a:xfrm>
          <a:prstGeom prst="cub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宋体" charset="0"/>
              </a:rPr>
              <a:t>Data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宋体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宋体" charset="0"/>
              </a:rPr>
              <a:t>Structure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39CDF024-499B-4C68-AC56-39044DCDC3E0}"/>
              </a:ext>
            </a:extLst>
          </p:cNvPr>
          <p:cNvSpPr/>
          <p:nvPr/>
        </p:nvSpPr>
        <p:spPr bwMode="auto">
          <a:xfrm>
            <a:off x="3273288" y="2419073"/>
            <a:ext cx="2358887" cy="1258956"/>
          </a:xfrm>
          <a:prstGeom prst="cub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  <a:ea typeface="宋体" charset="0"/>
              </a:rPr>
              <a:t>Applications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To Learn Operating Systems?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282700"/>
            <a:ext cx="4223084" cy="44831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New system technologies involving OS:</a:t>
            </a:r>
          </a:p>
          <a:p>
            <a:r>
              <a:rPr lang="en-US" altLang="zh-CN" dirty="0"/>
              <a:t>Cloud Computing becomes the major computing model</a:t>
            </a:r>
          </a:p>
          <a:p>
            <a:r>
              <a:rPr lang="en-US" altLang="zh-CN" dirty="0"/>
              <a:t>Virtualization, Software-Defined Storage/Network </a:t>
            </a:r>
          </a:p>
          <a:p>
            <a:r>
              <a:rPr lang="en-US" altLang="zh-CN" dirty="0"/>
              <a:t>Containers</a:t>
            </a:r>
          </a:p>
          <a:p>
            <a:r>
              <a:rPr lang="en-US" altLang="zh-CN" dirty="0"/>
              <a:t>Hadoop eco-system</a:t>
            </a:r>
            <a:endParaRPr lang="zh-CN" altLang="en-US" dirty="0"/>
          </a:p>
        </p:txBody>
      </p:sp>
      <p:pic>
        <p:nvPicPr>
          <p:cNvPr id="67586" name="Picture 2" descr="http://www.itdonut.co.uk/sites/default/files/cloudcomputing_501x27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5" y="1282700"/>
            <a:ext cx="3573710" cy="1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https://access.redhat.com/sites/default/files/images/lxc_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83" y="3446549"/>
            <a:ext cx="3306355" cy="26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https://ilearnstack.files.wordpress.com/2013/04/opensta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88" y="3842157"/>
            <a:ext cx="2552629" cy="88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8" descr="http://blog.docker.com/wp-content/uploads/2013/08/KuDr42X_ITXghJhSInDZekNEF0jLt3NeVxtRye3tqc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65" y="5166874"/>
            <a:ext cx="2652551" cy="90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http://cfile9.uf.tistory.com/image/273F4B4A50D3C22318D48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07" y="3842157"/>
            <a:ext cx="5234685" cy="264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8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 Definition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28700"/>
            <a:ext cx="7308850" cy="426561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zh-CN" altLang="en-US" sz="2000" dirty="0"/>
          </a:p>
          <a:p>
            <a:r>
              <a:rPr lang="en-US" altLang="zh-CN" sz="2000" dirty="0"/>
              <a:t>OS is a </a:t>
            </a:r>
            <a:r>
              <a:rPr lang="en-US" altLang="zh-CN" sz="2000" b="1" dirty="0"/>
              <a:t>resource allocator</a:t>
            </a:r>
          </a:p>
          <a:p>
            <a:pPr lvl="1"/>
            <a:r>
              <a:rPr lang="en-US" altLang="zh-CN" sz="2000" dirty="0"/>
              <a:t>Manages all resources</a:t>
            </a:r>
          </a:p>
          <a:p>
            <a:pPr lvl="1"/>
            <a:r>
              <a:rPr lang="en-US" altLang="zh-CN" sz="2000" dirty="0"/>
              <a:t>Decides between conflicting requests for efficient and fair resource use</a:t>
            </a:r>
          </a:p>
          <a:p>
            <a:r>
              <a:rPr lang="en-US" altLang="zh-CN" sz="2000" dirty="0"/>
              <a:t>OS is a </a:t>
            </a:r>
            <a:r>
              <a:rPr lang="en-US" altLang="zh-CN" sz="2000" b="1" dirty="0"/>
              <a:t>control program</a:t>
            </a:r>
          </a:p>
          <a:p>
            <a:pPr lvl="1"/>
            <a:r>
              <a:rPr lang="en-US" altLang="zh-CN" sz="2000" dirty="0"/>
              <a:t>Controls execution of programs to prevent errors and improper use of the computer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 Definition (Cont.)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1452563"/>
            <a:ext cx="7191375" cy="3133725"/>
          </a:xfrm>
        </p:spPr>
        <p:txBody>
          <a:bodyPr/>
          <a:lstStyle/>
          <a:p>
            <a:r>
              <a:rPr lang="en-US" altLang="zh-CN" sz="2000"/>
              <a:t>No universally accepted definition</a:t>
            </a:r>
          </a:p>
          <a:p>
            <a:r>
              <a:rPr lang="en-US" altLang="zh-CN" sz="2000"/>
              <a:t>“Everything a vendor ships when you order an operating system” is good approximation</a:t>
            </a:r>
          </a:p>
          <a:p>
            <a:pPr lvl="1"/>
            <a:r>
              <a:rPr lang="en-US" altLang="zh-CN" sz="2000"/>
              <a:t>But varies wildly</a:t>
            </a:r>
          </a:p>
          <a:p>
            <a:r>
              <a:rPr lang="en-US" altLang="zh-CN" sz="2000"/>
              <a:t>“The one program running at all times on the computer” is the </a:t>
            </a:r>
            <a:r>
              <a:rPr lang="en-US" altLang="zh-CN" sz="2000" b="1"/>
              <a:t>kernel.  </a:t>
            </a:r>
            <a:r>
              <a:rPr lang="en-US" altLang="zh-CN" sz="2000"/>
              <a:t>Everything else is either a system program (ships with the operating system) or an application program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Computer Startup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b="1"/>
              <a:t>bootstrap program</a:t>
            </a:r>
            <a:r>
              <a:rPr lang="en-US" altLang="zh-CN" sz="2000"/>
              <a:t> is loaded at power-up or reboot</a:t>
            </a:r>
          </a:p>
          <a:p>
            <a:pPr lvl="1"/>
            <a:r>
              <a:rPr lang="en-US" altLang="zh-CN" sz="2000"/>
              <a:t>Typically stored in ROM or EPROM, generally known as </a:t>
            </a:r>
            <a:r>
              <a:rPr lang="en-US" altLang="zh-CN" sz="2000" b="1"/>
              <a:t>firmware</a:t>
            </a:r>
          </a:p>
          <a:p>
            <a:pPr lvl="1"/>
            <a:r>
              <a:rPr lang="en-US" altLang="zh-CN" sz="2000"/>
              <a:t>Initializes all aspects of system</a:t>
            </a:r>
          </a:p>
          <a:p>
            <a:pPr lvl="1"/>
            <a:r>
              <a:rPr lang="en-US" altLang="zh-CN" sz="2000"/>
              <a:t>Loads operating system kernel and starts execution</a:t>
            </a:r>
          </a:p>
        </p:txBody>
      </p:sp>
      <p:pic>
        <p:nvPicPr>
          <p:cNvPr id="31747" name="Picture 4" descr="bo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738" y="3541713"/>
            <a:ext cx="25400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Oval 5"/>
          <p:cNvSpPr>
            <a:spLocks noChangeArrowheads="1"/>
          </p:cNvSpPr>
          <p:nvPr/>
        </p:nvSpPr>
        <p:spPr bwMode="auto">
          <a:xfrm>
            <a:off x="4210050" y="3541713"/>
            <a:ext cx="390525" cy="3476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Helvetica" charset="0"/>
              <a:ea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Computer System Organization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1138238"/>
            <a:ext cx="7351713" cy="4483100"/>
          </a:xfrm>
        </p:spPr>
        <p:txBody>
          <a:bodyPr/>
          <a:lstStyle/>
          <a:p>
            <a:r>
              <a:rPr lang="en-US" altLang="zh-CN" sz="2000"/>
              <a:t>Computer-system operation</a:t>
            </a:r>
          </a:p>
          <a:p>
            <a:pPr lvl="1"/>
            <a:r>
              <a:rPr lang="en-US" altLang="zh-CN" sz="2000"/>
              <a:t>One or more CPUs, device controllers connect through common bus providing access to shared memory</a:t>
            </a:r>
          </a:p>
          <a:p>
            <a:pPr lvl="1"/>
            <a:r>
              <a:rPr lang="en-US" altLang="zh-CN" sz="2000"/>
              <a:t>Concurrent execution of CPUs and devices competing for memory cycles</a:t>
            </a:r>
          </a:p>
          <a:p>
            <a:pPr lvl="1"/>
            <a:endParaRPr lang="zh-CN" altLang="en-US" sz="200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t="17949" r="427" b="17664"/>
          <a:stretch>
            <a:fillRect/>
          </a:stretch>
        </p:blipFill>
        <p:spPr bwMode="auto">
          <a:xfrm>
            <a:off x="1096963" y="3074988"/>
            <a:ext cx="6675437" cy="32512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Computer-System Operation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949" y="1251171"/>
            <a:ext cx="7113872" cy="4483100"/>
          </a:xfrm>
        </p:spPr>
        <p:txBody>
          <a:bodyPr/>
          <a:lstStyle/>
          <a:p>
            <a:r>
              <a:rPr lang="en-US" altLang="zh-CN" sz="2000" dirty="0"/>
              <a:t>I/O devices and the CPU can execute concurrently.</a:t>
            </a:r>
          </a:p>
          <a:p>
            <a:r>
              <a:rPr lang="en-US" altLang="zh-CN" sz="2000" dirty="0"/>
              <a:t>Each device controller is in charge of a particular device type.</a:t>
            </a:r>
          </a:p>
          <a:p>
            <a:r>
              <a:rPr lang="en-US" altLang="zh-CN" sz="2000" dirty="0"/>
              <a:t>Each device controller has a </a:t>
            </a:r>
            <a:r>
              <a:rPr lang="en-US" altLang="zh-CN" sz="2000" dirty="0">
                <a:solidFill>
                  <a:srgbClr val="FF0000"/>
                </a:solidFill>
              </a:rPr>
              <a:t>local buffer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CPU moves data from/to main memory to/from local buffers</a:t>
            </a:r>
          </a:p>
          <a:p>
            <a:r>
              <a:rPr lang="en-US" altLang="zh-CN" sz="2000" dirty="0"/>
              <a:t>I/O is from the device to local buffer of controller.</a:t>
            </a:r>
          </a:p>
          <a:p>
            <a:r>
              <a:rPr lang="en-US" altLang="zh-CN" sz="2000" dirty="0"/>
              <a:t>Device controller informs CPU that it has finished its operation by causing an </a:t>
            </a:r>
            <a:r>
              <a:rPr lang="en-US" altLang="zh-CN" sz="2000" i="1" dirty="0"/>
              <a:t>interrupt </a:t>
            </a:r>
            <a:r>
              <a:rPr lang="en-US" altLang="zh-CN" sz="2000" dirty="0">
                <a:solidFill>
                  <a:srgbClr val="FF0000"/>
                </a:solidFill>
              </a:rPr>
              <a:t>(via system bus)</a:t>
            </a:r>
            <a:r>
              <a:rPr lang="en-US" altLang="zh-CN" sz="2000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5" y="1326475"/>
            <a:ext cx="5970754" cy="44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0200"/>
            <a:ext cx="8077200" cy="609600"/>
          </a:xfrm>
        </p:spPr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Main objectives</a:t>
            </a:r>
            <a:b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</a:br>
            <a:r>
              <a:rPr lang="en-US" altLang="zh-CN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An </a:t>
            </a:r>
            <a:r>
              <a:rPr lang="en-US" altLang="zh-CN" sz="2400" u="sng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introductory</a:t>
            </a:r>
            <a:r>
              <a:rPr lang="en-US" altLang="zh-CN" sz="2400" u="sng"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 course for </a:t>
            </a:r>
            <a:r>
              <a:rPr lang="en-US" altLang="zh-CN" sz="2400" u="sng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panose="02040602050305030304" pitchFamily="18" charset="0"/>
              </a:rPr>
              <a:t>Operating System</a:t>
            </a:r>
            <a:endParaRPr lang="en-US" altLang="zh-CN" sz="2400" u="sng">
              <a:effectLst>
                <a:outerShdw blurRad="38100" dist="38100" dir="2700000" algn="tl">
                  <a:srgbClr val="C0C0C0"/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To learn the basics and internal design of operating systems</a:t>
            </a:r>
          </a:p>
          <a:p>
            <a:r>
              <a:rPr lang="en-US" altLang="zh-CN" sz="2000" dirty="0"/>
              <a:t>To look at both the history and the state-of-the-art techniques used in operating systems</a:t>
            </a:r>
          </a:p>
          <a:p>
            <a:r>
              <a:rPr lang="en-US" altLang="zh-CN" sz="2000" dirty="0"/>
              <a:t>To study the design </a:t>
            </a:r>
            <a:r>
              <a:rPr lang="en-US" altLang="zh-CN" sz="2000" dirty="0">
                <a:solidFill>
                  <a:srgbClr val="FF3300"/>
                </a:solidFill>
              </a:rPr>
              <a:t>methodologies</a:t>
            </a:r>
            <a:r>
              <a:rPr lang="en-US" altLang="zh-CN" sz="2000" dirty="0"/>
              <a:t> applied in OS</a:t>
            </a:r>
          </a:p>
          <a:p>
            <a:r>
              <a:rPr lang="en-US" altLang="zh-CN" sz="2000" dirty="0"/>
              <a:t>To </a:t>
            </a:r>
            <a:r>
              <a:rPr lang="en-US" altLang="zh-CN" sz="2000" dirty="0">
                <a:solidFill>
                  <a:srgbClr val="FF3300"/>
                </a:solidFill>
              </a:rPr>
              <a:t>prepare to practice</a:t>
            </a:r>
            <a:r>
              <a:rPr lang="en-US" altLang="zh-CN" sz="2000" dirty="0"/>
              <a:t> the techniques in your future work</a:t>
            </a:r>
          </a:p>
          <a:p>
            <a:pPr>
              <a:buFont typeface="Monotype Sorts" pitchFamily="-84" charset="2"/>
              <a:buNone/>
            </a:pPr>
            <a:r>
              <a:rPr lang="en-US" altLang="zh-CN" sz="2000" dirty="0"/>
              <a:t>and</a:t>
            </a:r>
          </a:p>
          <a:p>
            <a:r>
              <a:rPr lang="en-US" altLang="zh-CN" sz="2000" dirty="0"/>
              <a:t>To </a:t>
            </a:r>
            <a:r>
              <a:rPr lang="en-US" altLang="zh-CN" sz="2000" dirty="0">
                <a:solidFill>
                  <a:srgbClr val="FF0000"/>
                </a:solidFill>
              </a:rPr>
              <a:t>enjoy hacking around!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Common Functions of Interrupts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Interrupt transfers control to the interrupt service routine generally, through the </a:t>
            </a:r>
            <a:r>
              <a:rPr lang="en-US" altLang="zh-CN" sz="2000" i="1" dirty="0">
                <a:solidFill>
                  <a:srgbClr val="FF0000"/>
                </a:solidFill>
              </a:rPr>
              <a:t>interrupt vector</a:t>
            </a:r>
            <a:r>
              <a:rPr lang="en-US" altLang="zh-CN" sz="2000" dirty="0"/>
              <a:t>, which contains the addresses of all the service routines.</a:t>
            </a:r>
          </a:p>
          <a:p>
            <a:r>
              <a:rPr lang="en-US" altLang="zh-CN" sz="2000" dirty="0"/>
              <a:t>Interrupt architecture must save the address of the interrupted instruction.</a:t>
            </a:r>
          </a:p>
          <a:p>
            <a:r>
              <a:rPr lang="en-US" altLang="zh-CN" sz="2000" dirty="0"/>
              <a:t>Incoming interrupts are </a:t>
            </a:r>
            <a:r>
              <a:rPr lang="en-US" altLang="zh-CN" sz="2000" i="1" dirty="0"/>
              <a:t>disabled</a:t>
            </a:r>
            <a:r>
              <a:rPr lang="en-US" altLang="zh-CN" sz="2000" dirty="0"/>
              <a:t> while another interrupt is being processed to prevent a </a:t>
            </a:r>
            <a:r>
              <a:rPr lang="en-US" altLang="zh-CN" sz="2000" i="1" dirty="0"/>
              <a:t>lost interrupt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A </a:t>
            </a:r>
            <a:r>
              <a:rPr lang="en-US" altLang="zh-CN" sz="2000" i="1" dirty="0">
                <a:solidFill>
                  <a:srgbClr val="FF0000"/>
                </a:solidFill>
              </a:rPr>
              <a:t>trap</a:t>
            </a:r>
            <a:r>
              <a:rPr lang="en-US" altLang="zh-CN" sz="2000" dirty="0"/>
              <a:t> is a software-generated interrupt caused either by an </a:t>
            </a:r>
            <a:r>
              <a:rPr lang="en-US" altLang="zh-CN" sz="2000" dirty="0">
                <a:solidFill>
                  <a:srgbClr val="FF0000"/>
                </a:solidFill>
              </a:rPr>
              <a:t>error</a:t>
            </a:r>
            <a:r>
              <a:rPr lang="en-US" altLang="zh-CN" sz="2000" dirty="0"/>
              <a:t> or a </a:t>
            </a:r>
            <a:r>
              <a:rPr lang="en-US" altLang="zh-CN" sz="2000" dirty="0">
                <a:solidFill>
                  <a:srgbClr val="FF0000"/>
                </a:solidFill>
              </a:rPr>
              <a:t>user request</a:t>
            </a:r>
            <a:r>
              <a:rPr lang="en-US" altLang="zh-CN" sz="2000" dirty="0"/>
              <a:t> (the latter is often referred to as a </a:t>
            </a:r>
            <a:r>
              <a:rPr lang="en-US" altLang="zh-CN" sz="2000" i="1" dirty="0">
                <a:solidFill>
                  <a:srgbClr val="FF0000"/>
                </a:solidFill>
              </a:rPr>
              <a:t>system call</a:t>
            </a:r>
            <a:r>
              <a:rPr lang="en-US" altLang="zh-CN" sz="2000" dirty="0"/>
              <a:t>). Note: names may vary across different architectures.</a:t>
            </a:r>
          </a:p>
          <a:p>
            <a:r>
              <a:rPr lang="en-US" altLang="zh-CN" sz="2000" dirty="0"/>
              <a:t>An operating system is </a:t>
            </a:r>
            <a:r>
              <a:rPr lang="en-US" altLang="zh-CN" sz="2000" i="1" dirty="0">
                <a:solidFill>
                  <a:srgbClr val="FF0000"/>
                </a:solidFill>
              </a:rPr>
              <a:t>interrupt</a:t>
            </a:r>
            <a:r>
              <a:rPr lang="en-US" altLang="zh-CN" sz="2000" dirty="0"/>
              <a:t> driven.</a:t>
            </a:r>
          </a:p>
        </p:txBody>
      </p:sp>
      <p:sp>
        <p:nvSpPr>
          <p:cNvPr id="2" name="对话气泡: 矩形 1">
            <a:extLst>
              <a:ext uri="{FF2B5EF4-FFF2-40B4-BE49-F238E27FC236}">
                <a16:creationId xmlns:a16="http://schemas.microsoft.com/office/drawing/2014/main" id="{44307D4F-C1A0-4F58-8D80-8AFEE2A4DDC6}"/>
              </a:ext>
            </a:extLst>
          </p:cNvPr>
          <p:cNvSpPr/>
          <p:nvPr/>
        </p:nvSpPr>
        <p:spPr bwMode="auto">
          <a:xfrm>
            <a:off x="6182140" y="4717774"/>
            <a:ext cx="2796208" cy="1815548"/>
          </a:xfrm>
          <a:prstGeom prst="wedgeRectCallout">
            <a:avLst>
              <a:gd name="adj1" fmla="val -74645"/>
              <a:gd name="adj2" fmla="val -49318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Helvetica" charset="0"/>
                <a:ea typeface="宋体" charset="0"/>
              </a:rPr>
              <a:t>Note: RISC-V</a:t>
            </a:r>
            <a:r>
              <a:rPr lang="en-US" altLang="zh-CN" dirty="0">
                <a:solidFill>
                  <a:srgbClr val="FFFFFF"/>
                </a:solidFill>
                <a:latin typeface="Helvetica" charset="0"/>
                <a:ea typeface="宋体" charset="0"/>
              </a:rPr>
              <a:t> terms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Helvetica" charset="0"/>
              <a:ea typeface="宋体" charset="0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6B2D671-41E2-4393-B86C-E590518FD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444024"/>
              </p:ext>
            </p:extLst>
          </p:nvPr>
        </p:nvGraphicFramePr>
        <p:xfrm>
          <a:off x="6248400" y="4758635"/>
          <a:ext cx="2663687" cy="2014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0"/>
            <a:ext cx="7772400" cy="844550"/>
          </a:xfrm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Interrupt Handling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The operating system preserves the state of the CPU by storing </a:t>
            </a:r>
            <a:r>
              <a:rPr lang="en-US" altLang="zh-CN" sz="2000" dirty="0">
                <a:solidFill>
                  <a:srgbClr val="FF3300"/>
                </a:solidFill>
              </a:rPr>
              <a:t>registers</a:t>
            </a:r>
            <a:r>
              <a:rPr lang="en-US" altLang="zh-CN" sz="2000" dirty="0"/>
              <a:t> and the </a:t>
            </a:r>
            <a:r>
              <a:rPr lang="en-US" altLang="zh-CN" sz="2000" dirty="0">
                <a:solidFill>
                  <a:srgbClr val="FF3300"/>
                </a:solidFill>
              </a:rPr>
              <a:t>program counter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Determines which type of interrupt has occurred:</a:t>
            </a:r>
          </a:p>
          <a:p>
            <a:pPr lvl="1"/>
            <a:r>
              <a:rPr lang="en-US" altLang="zh-CN" sz="2000" i="1" dirty="0">
                <a:solidFill>
                  <a:srgbClr val="FF3300"/>
                </a:solidFill>
              </a:rPr>
              <a:t>polling</a:t>
            </a:r>
            <a:r>
              <a:rPr lang="en-US" altLang="zh-CN" sz="2000" i="1" dirty="0"/>
              <a:t> </a:t>
            </a:r>
            <a:r>
              <a:rPr lang="en-US" altLang="zh-CN" sz="2000" dirty="0"/>
              <a:t>by a generic routine </a:t>
            </a:r>
          </a:p>
          <a:p>
            <a:pPr lvl="1"/>
            <a:r>
              <a:rPr lang="en-US" altLang="zh-CN" sz="2000" i="1" dirty="0">
                <a:solidFill>
                  <a:srgbClr val="FF3300"/>
                </a:solidFill>
              </a:rPr>
              <a:t>vectored</a:t>
            </a:r>
            <a:r>
              <a:rPr lang="en-US" altLang="zh-CN" sz="2000" dirty="0"/>
              <a:t> interrupt system</a:t>
            </a:r>
          </a:p>
          <a:p>
            <a:r>
              <a:rPr lang="en-US" altLang="zh-CN" sz="2000" dirty="0"/>
              <a:t>Separate segments of code determine what action should be taken for each type of interrupt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Interrupt Timeline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173DA7-B99D-4F08-A026-D1C2892E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461147"/>
            <a:ext cx="8763000" cy="4419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F5376-AA92-4807-8CB2-5B51FFF1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Interrupt-Driven I/O Cycle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FDCDE6-8A7D-47D8-844F-C813E154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09" y="838200"/>
            <a:ext cx="5890582" cy="62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6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I/O Structure –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Two I/O Methods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0763" y="1244600"/>
            <a:ext cx="702945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/>
              <a:t>After I/O starts, control returns to user program only upon I/O completion.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Wait loop (contention for memory access).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At most one I/O request is outstanding at a time, no simultaneous I/O processing.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After I/O starts, control returns to user program without waiting for I/O completion.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/>
              <a:t>System call</a:t>
            </a:r>
            <a:r>
              <a:rPr lang="en-US" altLang="zh-CN" sz="2000" dirty="0"/>
              <a:t> – request to the operating system to allow user to wait for I/O completion.</a:t>
            </a:r>
          </a:p>
          <a:p>
            <a:pPr lvl="1">
              <a:lnSpc>
                <a:spcPct val="90000"/>
              </a:lnSpc>
            </a:pPr>
            <a:r>
              <a:rPr lang="en-US" altLang="zh-CN" sz="2000" i="1" dirty="0"/>
              <a:t>Device-status table</a:t>
            </a:r>
            <a:r>
              <a:rPr lang="en-US" altLang="zh-CN" sz="2000" dirty="0"/>
              <a:t> contains entry for each I/O device indicating its type, address, and state.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Operating system indexes into I/O device table to determine device status and to modify table entry to include interrupt.</a:t>
            </a:r>
          </a:p>
          <a:p>
            <a:pPr lvl="1">
              <a:lnSpc>
                <a:spcPct val="90000"/>
              </a:lnSpc>
            </a:pP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1D5CF3-F3D7-4E54-D618-E95621AEC1A1}"/>
              </a:ext>
            </a:extLst>
          </p:cNvPr>
          <p:cNvSpPr txBox="1"/>
          <p:nvPr/>
        </p:nvSpPr>
        <p:spPr>
          <a:xfrm>
            <a:off x="5035217" y="358121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tx2"/>
                </a:solidFill>
              </a:rPr>
              <a:t>Non-blocking I/O</a:t>
            </a:r>
            <a:endParaRPr lang="zh-CN" altLang="en-US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Two I/O Methods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1535156" y="1790978"/>
            <a:ext cx="27494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latin typeface="Helvetica" charset="0"/>
                <a:ea typeface="宋体" charset="0"/>
                <a:cs typeface="宋体" charset="0"/>
              </a:rPr>
              <a:t>Synchronous</a:t>
            </a:r>
            <a:r>
              <a:rPr lang="zh-CN" altLang="en-US" dirty="0">
                <a:latin typeface="Helvetica" charset="0"/>
                <a:ea typeface="宋体" charset="0"/>
                <a:cs typeface="宋体" charset="0"/>
              </a:rPr>
              <a:t>同步</a:t>
            </a:r>
            <a:r>
              <a:rPr lang="en-US" altLang="zh-CN" dirty="0">
                <a:latin typeface="Helvetica" charset="0"/>
                <a:ea typeface="宋体" charset="0"/>
                <a:cs typeface="宋体" charset="0"/>
              </a:rPr>
              <a:t>/</a:t>
            </a:r>
            <a:r>
              <a:rPr lang="zh-CN" altLang="en-US" dirty="0">
                <a:latin typeface="Helvetica" charset="0"/>
                <a:ea typeface="宋体" charset="0"/>
                <a:cs typeface="宋体" charset="0"/>
              </a:rPr>
              <a:t>阻塞性</a:t>
            </a:r>
            <a:endParaRPr lang="en-US" altLang="zh-CN" dirty="0">
              <a:latin typeface="Helvetica" charset="0"/>
              <a:ea typeface="宋体" charset="0"/>
              <a:cs typeface="宋体" charset="0"/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4744522" y="1817966"/>
            <a:ext cx="28648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latin typeface="Helvetica" charset="0"/>
                <a:ea typeface="宋体" charset="0"/>
                <a:cs typeface="宋体" charset="0"/>
              </a:rPr>
              <a:t>Asynchronous</a:t>
            </a:r>
            <a:r>
              <a:rPr lang="zh-CN" altLang="en-US" dirty="0">
                <a:latin typeface="Helvetica" charset="0"/>
                <a:ea typeface="宋体" charset="0"/>
                <a:cs typeface="宋体" charset="0"/>
              </a:rPr>
              <a:t>异步</a:t>
            </a:r>
            <a:r>
              <a:rPr lang="en-US" altLang="zh-CN" dirty="0">
                <a:latin typeface="Helvetica" charset="0"/>
                <a:ea typeface="宋体" charset="0"/>
                <a:cs typeface="宋体" charset="0"/>
              </a:rPr>
              <a:t>/</a:t>
            </a:r>
            <a:r>
              <a:rPr lang="zh-CN" altLang="en-US" dirty="0">
                <a:latin typeface="Helvetica" charset="0"/>
                <a:ea typeface="宋体" charset="0"/>
                <a:cs typeface="宋体" charset="0"/>
              </a:rPr>
              <a:t>非阻塞</a:t>
            </a:r>
            <a:endParaRPr lang="en-US" altLang="zh-CN" dirty="0">
              <a:latin typeface="Helvetica" charset="0"/>
              <a:ea typeface="宋体" charset="0"/>
              <a:cs typeface="宋体" charset="0"/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22591" r="568" b="22527"/>
          <a:stretch>
            <a:fillRect/>
          </a:stretch>
        </p:blipFill>
        <p:spPr bwMode="auto">
          <a:xfrm>
            <a:off x="754063" y="2284413"/>
            <a:ext cx="7747000" cy="34385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Device-Status Table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15446" r="728" b="15446"/>
          <a:stretch>
            <a:fillRect/>
          </a:stretch>
        </p:blipFill>
        <p:spPr bwMode="auto">
          <a:xfrm>
            <a:off x="1087766" y="1423153"/>
            <a:ext cx="7326312" cy="410051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F45430-2BAC-96DF-0A66-C0E0B8C84416}"/>
              </a:ext>
            </a:extLst>
          </p:cNvPr>
          <p:cNvSpPr txBox="1"/>
          <p:nvPr/>
        </p:nvSpPr>
        <p:spPr>
          <a:xfrm>
            <a:off x="7369344" y="3198167"/>
            <a:ext cx="111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新的请求排在最后（一般）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Direct Memory Access Structure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Used for high-speed I/O devices able to transmit information at close to memory speeds.</a:t>
            </a:r>
          </a:p>
          <a:p>
            <a:r>
              <a:rPr lang="en-US" altLang="zh-CN" sz="2000"/>
              <a:t>Device controller transfers blocks of data from buffer storage directly to main memory </a:t>
            </a:r>
            <a:r>
              <a:rPr lang="en-US" altLang="zh-CN" sz="2000">
                <a:solidFill>
                  <a:srgbClr val="FF3300"/>
                </a:solidFill>
              </a:rPr>
              <a:t>without</a:t>
            </a:r>
            <a:r>
              <a:rPr lang="en-US" altLang="zh-CN" sz="2000"/>
              <a:t> CPU intervention.</a:t>
            </a:r>
          </a:p>
          <a:p>
            <a:r>
              <a:rPr lang="en-US" altLang="zh-CN" sz="2000"/>
              <a:t>Only one interrupt is generated </a:t>
            </a:r>
            <a:r>
              <a:rPr lang="en-US" altLang="zh-CN" sz="2000">
                <a:solidFill>
                  <a:srgbClr val="FF3300"/>
                </a:solidFill>
              </a:rPr>
              <a:t>per block</a:t>
            </a:r>
            <a:r>
              <a:rPr lang="en-US" altLang="zh-CN" sz="2000"/>
              <a:t>, rather than the one interrupt per byte.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Storage Structure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Main memory – only large storage media that the CPU can access directly.</a:t>
            </a:r>
          </a:p>
          <a:p>
            <a:r>
              <a:rPr lang="en-US" altLang="zh-CN" sz="2000"/>
              <a:t>Secondary storage – extension of main memory that provides large nonvolatile storage capacity.</a:t>
            </a:r>
          </a:p>
          <a:p>
            <a:r>
              <a:rPr lang="en-US" altLang="zh-CN" sz="2000"/>
              <a:t>Magnetic disks – rigid metal or glass platters covered with magnetic recording material </a:t>
            </a:r>
          </a:p>
          <a:p>
            <a:pPr lvl="1"/>
            <a:r>
              <a:rPr lang="en-US" altLang="zh-CN" sz="2000"/>
              <a:t>Disk surface is logically divided into </a:t>
            </a:r>
            <a:r>
              <a:rPr lang="en-US" altLang="zh-CN" sz="2000" i="1"/>
              <a:t>tracks</a:t>
            </a:r>
            <a:r>
              <a:rPr lang="en-US" altLang="zh-CN" sz="2000"/>
              <a:t>, which are subdivided into </a:t>
            </a:r>
            <a:r>
              <a:rPr lang="en-US" altLang="zh-CN" sz="2000" i="1"/>
              <a:t>sectors</a:t>
            </a:r>
            <a:r>
              <a:rPr lang="en-US" altLang="zh-CN" sz="2000"/>
              <a:t>.</a:t>
            </a:r>
          </a:p>
          <a:p>
            <a:pPr lvl="1"/>
            <a:r>
              <a:rPr lang="en-US" altLang="zh-CN" sz="2000"/>
              <a:t>The </a:t>
            </a:r>
            <a:r>
              <a:rPr lang="en-US" altLang="zh-CN" sz="2000" i="1"/>
              <a:t>disk controller</a:t>
            </a:r>
            <a:r>
              <a:rPr lang="en-US" altLang="zh-CN" sz="2000"/>
              <a:t> determines the logical interaction between the device and the computer.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Storage systems organized in hierarchy.</a:t>
            </a:r>
          </a:p>
          <a:p>
            <a:pPr lvl="1"/>
            <a:r>
              <a:rPr lang="en-US" altLang="zh-CN" sz="2000"/>
              <a:t>Speed</a:t>
            </a:r>
          </a:p>
          <a:p>
            <a:pPr lvl="1"/>
            <a:r>
              <a:rPr lang="en-US" altLang="zh-CN" sz="2000"/>
              <a:t>Cost</a:t>
            </a:r>
          </a:p>
          <a:p>
            <a:pPr lvl="1"/>
            <a:r>
              <a:rPr lang="en-US" altLang="zh-CN" sz="2000"/>
              <a:t>Volatility</a:t>
            </a:r>
          </a:p>
          <a:p>
            <a:r>
              <a:rPr lang="en-US" altLang="zh-CN" sz="2000" i="1"/>
              <a:t>Caching</a:t>
            </a:r>
            <a:r>
              <a:rPr lang="en-US" altLang="zh-CN" sz="2000"/>
              <a:t> – copying information into faster storage system; main memory can be viewed as a last </a:t>
            </a:r>
            <a:r>
              <a:rPr lang="en-US" altLang="zh-CN" sz="2000" i="1"/>
              <a:t>cache</a:t>
            </a:r>
            <a:r>
              <a:rPr lang="en-US" altLang="zh-CN" sz="2000"/>
              <a:t> for secondary storage.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Main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Contents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949325"/>
            <a:ext cx="4217987" cy="4483100"/>
          </a:xfrm>
        </p:spPr>
        <p:txBody>
          <a:bodyPr/>
          <a:lstStyle/>
          <a:p>
            <a:r>
              <a:rPr lang="en-US" altLang="zh-CN" sz="2000" dirty="0"/>
              <a:t>Overview </a:t>
            </a:r>
          </a:p>
          <a:p>
            <a:pPr lvl="1"/>
            <a:r>
              <a:rPr lang="en-US" altLang="zh-CN" sz="2000" dirty="0"/>
              <a:t>Intro</a:t>
            </a:r>
          </a:p>
          <a:p>
            <a:pPr lvl="1"/>
            <a:r>
              <a:rPr lang="en-US" altLang="zh-CN" sz="2000" dirty="0"/>
              <a:t>OS structure</a:t>
            </a:r>
          </a:p>
          <a:p>
            <a:r>
              <a:rPr lang="en-US" altLang="zh-CN" sz="2000" dirty="0"/>
              <a:t>Process Management</a:t>
            </a:r>
          </a:p>
          <a:p>
            <a:pPr lvl="1"/>
            <a:r>
              <a:rPr lang="en-US" altLang="zh-CN" sz="2000" dirty="0"/>
              <a:t>Processes</a:t>
            </a:r>
          </a:p>
          <a:p>
            <a:pPr lvl="1"/>
            <a:r>
              <a:rPr lang="en-US" altLang="zh-CN" sz="2000" dirty="0"/>
              <a:t>Threads</a:t>
            </a:r>
          </a:p>
          <a:p>
            <a:pPr lvl="1"/>
            <a:r>
              <a:rPr lang="en-US" altLang="zh-CN" sz="2000" dirty="0"/>
              <a:t>CPU scheduling</a:t>
            </a:r>
          </a:p>
          <a:p>
            <a:pPr lvl="1"/>
            <a:r>
              <a:rPr lang="en-US" altLang="zh-CN" sz="2000" dirty="0"/>
              <a:t>Process Synchronization</a:t>
            </a:r>
          </a:p>
          <a:p>
            <a:pPr lvl="1"/>
            <a:r>
              <a:rPr lang="en-US" altLang="zh-CN" sz="2000" dirty="0"/>
              <a:t>Deadlocks </a:t>
            </a:r>
          </a:p>
          <a:p>
            <a:r>
              <a:rPr lang="en-US" altLang="zh-CN" sz="2000" dirty="0"/>
              <a:t>Memory Management</a:t>
            </a:r>
          </a:p>
          <a:p>
            <a:pPr lvl="1"/>
            <a:r>
              <a:rPr lang="en-US" altLang="zh-CN" sz="2000" dirty="0"/>
              <a:t>Main memory</a:t>
            </a:r>
          </a:p>
          <a:p>
            <a:pPr lvl="1"/>
            <a:r>
              <a:rPr lang="en-US" altLang="zh-CN" sz="2000" dirty="0"/>
              <a:t>Virtual memory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4918075" y="990600"/>
            <a:ext cx="3970338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+mn-lt"/>
                <a:ea typeface="+mn-ea"/>
              </a:rPr>
              <a:t>Storage Management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lt"/>
                <a:ea typeface="+mn-ea"/>
              </a:rPr>
              <a:t>File-system interface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lt"/>
                <a:ea typeface="+mn-ea"/>
              </a:rPr>
              <a:t>File-system implementation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lt"/>
                <a:ea typeface="+mn-ea"/>
              </a:rPr>
              <a:t>Mass-storage structure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+mn-lt"/>
                <a:ea typeface="+mn-ea"/>
              </a:rPr>
              <a:t>I/O systems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Storage-Device Hierarchy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510" r="5736" b="510"/>
          <a:stretch>
            <a:fillRect/>
          </a:stretch>
        </p:blipFill>
        <p:spPr bwMode="auto">
          <a:xfrm>
            <a:off x="1136650" y="846806"/>
            <a:ext cx="6818313" cy="56927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70A5C68-60D1-BF72-D052-27D97F6E4314}"/>
                  </a:ext>
                </a:extLst>
              </p14:cNvPr>
              <p14:cNvContentPartPr/>
              <p14:nvPr/>
            </p14:nvContentPartPr>
            <p14:xfrm>
              <a:off x="3013484" y="2932996"/>
              <a:ext cx="2535480" cy="6044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70A5C68-60D1-BF72-D052-27D97F6E43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844" y="2915356"/>
                <a:ext cx="257112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E2BC20B8-B92F-391E-07A4-E1FDFCA4AFAC}"/>
                  </a:ext>
                </a:extLst>
              </p14:cNvPr>
              <p14:cNvContentPartPr/>
              <p14:nvPr/>
            </p14:nvContentPartPr>
            <p14:xfrm>
              <a:off x="3116084" y="4934956"/>
              <a:ext cx="2372760" cy="4975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E2BC20B8-B92F-391E-07A4-E1FDFCA4AF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8084" y="4917316"/>
                <a:ext cx="24084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8CE69BB-4AF7-EBC5-61DB-0CC5EB9E8DB6}"/>
                  </a:ext>
                </a:extLst>
              </p14:cNvPr>
              <p14:cNvContentPartPr/>
              <p14:nvPr/>
            </p14:nvContentPartPr>
            <p14:xfrm>
              <a:off x="3315164" y="5955196"/>
              <a:ext cx="1990800" cy="390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8CE69BB-4AF7-EBC5-61DB-0CC5EB9E8D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7524" y="5937556"/>
                <a:ext cx="2026440" cy="426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BB92345-FE27-EB49-CF47-5635ED969B19}"/>
              </a:ext>
            </a:extLst>
          </p:cNvPr>
          <p:cNvSpPr txBox="1"/>
          <p:nvPr/>
        </p:nvSpPr>
        <p:spPr>
          <a:xfrm>
            <a:off x="5548964" y="31681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SSD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Caching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Important principle, performed at many levels in a computer (in hardware, operating system, software)</a:t>
            </a:r>
          </a:p>
          <a:p>
            <a:r>
              <a:rPr lang="en-US" altLang="zh-CN" sz="2000"/>
              <a:t>Information in use copied from slower to faster storage temporarily – </a:t>
            </a:r>
            <a:r>
              <a:rPr lang="en-US" altLang="zh-CN" sz="2000">
                <a:solidFill>
                  <a:srgbClr val="FF0000"/>
                </a:solidFill>
              </a:rPr>
              <a:t>Speed mismatch</a:t>
            </a:r>
          </a:p>
          <a:p>
            <a:r>
              <a:rPr lang="en-US" altLang="zh-CN" sz="2000"/>
              <a:t>Faster storage (cache) checked first to determine if information is there</a:t>
            </a:r>
          </a:p>
          <a:p>
            <a:pPr lvl="1"/>
            <a:r>
              <a:rPr lang="en-US" altLang="zh-CN" sz="2000"/>
              <a:t>If it is, information used directly from the cache (fast)</a:t>
            </a:r>
          </a:p>
          <a:p>
            <a:pPr lvl="1"/>
            <a:r>
              <a:rPr lang="en-US" altLang="zh-CN" sz="2000"/>
              <a:t>If not, data copied to cache and used there</a:t>
            </a:r>
          </a:p>
          <a:p>
            <a:r>
              <a:rPr lang="en-US" altLang="zh-CN" sz="2000"/>
              <a:t>Cache smaller than storage being cached</a:t>
            </a:r>
          </a:p>
          <a:p>
            <a:pPr lvl="1"/>
            <a:r>
              <a:rPr lang="en-US" altLang="zh-CN" sz="2000"/>
              <a:t>Cache management important design problem</a:t>
            </a:r>
          </a:p>
          <a:p>
            <a:pPr lvl="1"/>
            <a:r>
              <a:rPr lang="en-US" altLang="zh-CN" sz="200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zh-CN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of Various Levels of Storage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/>
              <a:t>Movement between levels of storage hierarchy can be explicit or implicit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23097" r="787" b="22835"/>
          <a:stretch>
            <a:fillRect/>
          </a:stretch>
        </p:blipFill>
        <p:spPr bwMode="auto">
          <a:xfrm>
            <a:off x="661988" y="2055813"/>
            <a:ext cx="8126412" cy="33416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Migration of Integer A from Disk to Register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FF3300"/>
                </a:solidFill>
              </a:rPr>
              <a:t>Multitasking </a:t>
            </a:r>
            <a:r>
              <a:rPr lang="en-US" altLang="zh-CN" sz="2000" dirty="0"/>
              <a:t>environments must be careful to use most recent value, no matter where it is stored in the storage hierarchy</a:t>
            </a: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dirty="0">
                <a:solidFill>
                  <a:srgbClr val="FF3300"/>
                </a:solidFill>
              </a:rPr>
              <a:t>Multiprocessor</a:t>
            </a:r>
            <a:r>
              <a:rPr lang="en-US" altLang="zh-CN" sz="2000" dirty="0"/>
              <a:t> environment must provide </a:t>
            </a:r>
            <a:r>
              <a:rPr lang="en-US" altLang="zh-CN" sz="2000" dirty="0">
                <a:solidFill>
                  <a:srgbClr val="FF3300"/>
                </a:solidFill>
              </a:rPr>
              <a:t>cache coherency</a:t>
            </a:r>
            <a:r>
              <a:rPr lang="en-US" altLang="zh-CN" sz="2000" dirty="0"/>
              <a:t> in hardware such that all CPUs have the most recent value in their cache</a:t>
            </a:r>
          </a:p>
          <a:p>
            <a:endParaRPr lang="en-US" altLang="zh-CN" sz="2000" dirty="0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t="41441" r="386" b="41183"/>
          <a:stretch>
            <a:fillRect/>
          </a:stretch>
        </p:blipFill>
        <p:spPr bwMode="auto">
          <a:xfrm>
            <a:off x="1325563" y="2686050"/>
            <a:ext cx="6684962" cy="87788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5C94F-4A35-4974-8B8E-36905848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Multiprocessor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E64D6-D97C-4BBF-B36F-5AE3F695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SMP architecture</a:t>
            </a:r>
          </a:p>
          <a:p>
            <a:pPr lvl="1"/>
            <a:r>
              <a:rPr lang="en-US" altLang="zh-CN" dirty="0"/>
              <a:t>Each CPU processor has its own set of registers</a:t>
            </a:r>
          </a:p>
          <a:p>
            <a:pPr lvl="1"/>
            <a:r>
              <a:rPr lang="en-US" altLang="zh-CN" dirty="0"/>
              <a:t>All processors share physical memory over the system bus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B862F0-BEBC-4E1C-89DD-08D84C5C4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970" y="2419373"/>
            <a:ext cx="4890060" cy="42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173809-B686-4402-878C-FA12D9A5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70" y="1657393"/>
            <a:ext cx="5546259" cy="49720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739364-4909-4C1B-98AA-63C8FF7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Multicore Systems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B506B-D386-45FB-8216-9F5966926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920376"/>
            <a:ext cx="7351712" cy="4845424"/>
          </a:xfrm>
        </p:spPr>
        <p:txBody>
          <a:bodyPr/>
          <a:lstStyle/>
          <a:p>
            <a:r>
              <a:rPr lang="en-US" altLang="zh-CN" dirty="0"/>
              <a:t>On-chip communication is faster than between-chip communication</a:t>
            </a:r>
          </a:p>
          <a:p>
            <a:r>
              <a:rPr lang="en-US" altLang="zh-CN" dirty="0"/>
              <a:t>Less power (good for mobile devices)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440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CAC4C-F8A7-46E2-AB32-AEC352F1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NUMA Architecture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62599-1003-4E78-AEB2-3CEB5BB9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944282"/>
            <a:ext cx="7351712" cy="4821518"/>
          </a:xfrm>
        </p:spPr>
        <p:txBody>
          <a:bodyPr/>
          <a:lstStyle/>
          <a:p>
            <a:r>
              <a:rPr lang="en-US" altLang="zh-CN" dirty="0"/>
              <a:t>The CPUs are connected by a shared system interconnect</a:t>
            </a:r>
          </a:p>
          <a:p>
            <a:r>
              <a:rPr lang="en-US" altLang="zh-CN" dirty="0"/>
              <a:t>Scales more effectively as more processors are added</a:t>
            </a:r>
          </a:p>
          <a:p>
            <a:r>
              <a:rPr lang="en-US" altLang="zh-CN" dirty="0"/>
              <a:t>Remote memory across the interconnect is slow</a:t>
            </a:r>
          </a:p>
          <a:p>
            <a:r>
              <a:rPr lang="en-US" altLang="zh-CN" dirty="0"/>
              <a:t>Operating systems need careful CPU scheduling and memory management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F8BB0-53A9-4C16-AF65-75988E5A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9" y="2784338"/>
            <a:ext cx="4093509" cy="37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53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 Structure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3944" y="787774"/>
            <a:ext cx="7905750" cy="5005388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zh-CN" altLang="en-US" dirty="0"/>
          </a:p>
          <a:p>
            <a:pPr>
              <a:lnSpc>
                <a:spcPct val="90000"/>
              </a:lnSpc>
            </a:pPr>
            <a:r>
              <a:rPr lang="en-US" altLang="zh-CN" b="1" dirty="0"/>
              <a:t>Multiprogramming</a:t>
            </a:r>
            <a:r>
              <a:rPr lang="en-US" altLang="zh-CN" dirty="0"/>
              <a:t> needed for efficiency </a:t>
            </a:r>
            <a:r>
              <a:rPr lang="en-US" altLang="zh-CN" b="1" dirty="0">
                <a:solidFill>
                  <a:srgbClr val="FF3300"/>
                </a:solidFill>
              </a:rPr>
              <a:t>(CPU utilization)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Single user cannot keep CPU and I/O devices busy at all times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Multiprogramming organizes jobs (code and data) so CPU always has one to execute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A subset of total jobs in system is kept in memory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One job selected and run via </a:t>
            </a:r>
            <a:r>
              <a:rPr lang="en-US" altLang="zh-CN" b="1" dirty="0"/>
              <a:t>job scheduling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When it has to wait (for I/O for example), OS switches to another job</a:t>
            </a:r>
          </a:p>
          <a:p>
            <a:pPr>
              <a:lnSpc>
                <a:spcPct val="90000"/>
              </a:lnSpc>
            </a:pPr>
            <a:r>
              <a:rPr lang="en-US" altLang="zh-CN" b="1" dirty="0"/>
              <a:t>Timesharing (multitasking)</a:t>
            </a:r>
            <a:r>
              <a:rPr lang="en-US" altLang="zh-CN" dirty="0"/>
              <a:t> is logical extension in which CPU switches jobs so frequently that users can interact with each job while it is running, creating </a:t>
            </a:r>
            <a:r>
              <a:rPr lang="en-US" altLang="zh-CN" b="1" dirty="0"/>
              <a:t>interactive</a:t>
            </a:r>
            <a:r>
              <a:rPr lang="en-US" altLang="zh-CN" dirty="0"/>
              <a:t> computing </a:t>
            </a:r>
            <a:r>
              <a:rPr lang="en-US" altLang="zh-CN" b="1" dirty="0">
                <a:solidFill>
                  <a:srgbClr val="FF3300"/>
                </a:solidFill>
              </a:rPr>
              <a:t>(interactivity)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/>
              <a:t>Response time</a:t>
            </a:r>
            <a:r>
              <a:rPr lang="en-US" altLang="zh-CN" dirty="0"/>
              <a:t> 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Each user has at least one program executing in memory </a:t>
            </a:r>
            <a:r>
              <a:rPr lang="en-US" altLang="zh-CN" dirty="0">
                <a:sym typeface="Wingdings 3" panose="05040102010807070707" pitchFamily="18" charset="2"/>
              </a:rPr>
              <a:t></a:t>
            </a:r>
            <a:r>
              <a:rPr lang="en-US" altLang="zh-CN" b="1" dirty="0"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zh-CN" b="1" dirty="0"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sym typeface="Wingdings 3" panose="05040102010807070707" pitchFamily="18" charset="2"/>
              </a:rPr>
              <a:t>If processes don’t fit in memory, </a:t>
            </a:r>
            <a:r>
              <a:rPr lang="en-US" altLang="zh-CN" b="1" dirty="0">
                <a:sym typeface="Wingdings 3" panose="05040102010807070707" pitchFamily="18" charset="2"/>
              </a:rPr>
              <a:t>swapping</a:t>
            </a:r>
            <a:r>
              <a:rPr lang="en-US" altLang="zh-CN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zh-CN" b="1" dirty="0">
                <a:sym typeface="Wingdings 3" panose="05040102010807070707" pitchFamily="18" charset="2"/>
              </a:rPr>
              <a:t>Virtual memory</a:t>
            </a:r>
            <a:r>
              <a:rPr lang="en-US" altLang="zh-CN" dirty="0">
                <a:sym typeface="Wingdings 3" panose="05040102010807070707" pitchFamily="18" charset="2"/>
              </a:rPr>
              <a:t> allows execution of processes not completely in memory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Memory Layout for Multiprogrammed System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9" t="885" r="26328" b="1476"/>
          <a:stretch>
            <a:fillRect/>
          </a:stretch>
        </p:blipFill>
        <p:spPr bwMode="auto">
          <a:xfrm>
            <a:off x="3352800" y="1120775"/>
            <a:ext cx="3111500" cy="48355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Operating-System Operations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471" y="1048837"/>
            <a:ext cx="8077200" cy="4483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dirty="0"/>
              <a:t>Interrupt driven by hardware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Software error or request creates </a:t>
            </a:r>
            <a:r>
              <a:rPr lang="en-US" altLang="zh-CN" sz="2000" b="1" dirty="0">
                <a:solidFill>
                  <a:srgbClr val="FF3300"/>
                </a:solidFill>
              </a:rPr>
              <a:t>exception</a:t>
            </a:r>
            <a:r>
              <a:rPr lang="en-US" altLang="zh-CN" sz="2000" dirty="0"/>
              <a:t> or </a:t>
            </a:r>
            <a:r>
              <a:rPr lang="en-US" altLang="zh-CN" sz="2000" b="1" dirty="0">
                <a:solidFill>
                  <a:srgbClr val="FF3300"/>
                </a:solidFill>
              </a:rPr>
              <a:t>trap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Division by zero, request for operating system service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Other process problems include </a:t>
            </a:r>
            <a:r>
              <a:rPr lang="en-US" altLang="zh-CN" sz="2000" dirty="0">
                <a:solidFill>
                  <a:srgbClr val="FF3300"/>
                </a:solidFill>
              </a:rPr>
              <a:t>infinite loop</a:t>
            </a:r>
            <a:r>
              <a:rPr lang="en-US" altLang="zh-CN" sz="2000" dirty="0"/>
              <a:t>, processes </a:t>
            </a:r>
            <a:r>
              <a:rPr lang="en-US" altLang="zh-CN" sz="2000" dirty="0">
                <a:solidFill>
                  <a:srgbClr val="FF3300"/>
                </a:solidFill>
              </a:rPr>
              <a:t>modifying</a:t>
            </a:r>
            <a:r>
              <a:rPr lang="en-US" altLang="zh-CN" sz="2000" dirty="0"/>
              <a:t> each other or the operating system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zh-CN" sz="1600" i="1" dirty="0">
                <a:solidFill>
                  <a:srgbClr val="FF0000"/>
                </a:solidFill>
              </a:rPr>
              <a:t>Thus we need protection: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/>
              <a:t>Dual-mode</a:t>
            </a:r>
            <a:r>
              <a:rPr lang="en-US" altLang="zh-CN" sz="2000" dirty="0"/>
              <a:t> 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/>
              <a:t>User mode</a:t>
            </a:r>
            <a:r>
              <a:rPr lang="en-US" altLang="zh-CN" sz="2000" dirty="0"/>
              <a:t> and </a:t>
            </a:r>
            <a:r>
              <a:rPr lang="en-US" altLang="zh-CN" sz="2000" b="1" dirty="0"/>
              <a:t>kernel mode</a:t>
            </a:r>
            <a:r>
              <a:rPr lang="en-US" altLang="zh-CN" sz="2000" i="1" dirty="0"/>
              <a:t>(supervise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mode),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machine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mode 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/>
              <a:t>Mode bit</a:t>
            </a:r>
            <a:r>
              <a:rPr lang="en-US" altLang="zh-CN" sz="2000" dirty="0"/>
              <a:t> provided by hardware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Provides ability to distinguish when system is running user code or kernel code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Some instructions designated as </a:t>
            </a:r>
            <a:r>
              <a:rPr lang="en-US" altLang="zh-CN" sz="2000" b="1" dirty="0"/>
              <a:t>privileged</a:t>
            </a:r>
            <a:r>
              <a:rPr lang="en-US" altLang="zh-CN" sz="2000" dirty="0"/>
              <a:t>, only executable in kernel mode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/>
              <a:t>System call changes mode to kernel, return from call resets it to user</a:t>
            </a:r>
          </a:p>
          <a:p>
            <a:pPr lvl="1">
              <a:lnSpc>
                <a:spcPct val="90000"/>
              </a:lnSpc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22154-FD97-B54A-9CC9-409F8BBF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29" y="161693"/>
            <a:ext cx="8380141" cy="609600"/>
          </a:xfrm>
        </p:spPr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en-US" altLang="zh-CN" dirty="0"/>
              <a:t>-era?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AC46B-6C0C-4947-9AE7-E4BDD70E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1" y="986750"/>
            <a:ext cx="5259977" cy="4144961"/>
          </a:xfrm>
        </p:spPr>
        <p:txBody>
          <a:bodyPr/>
          <a:lstStyle/>
          <a:p>
            <a:r>
              <a:rPr lang="en-US" altLang="zh-CN" sz="2000" b="1" i="0" u="none" strike="noStrike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There’s plenty of room at the Top: What will drive computer performance after Moore’s law?</a:t>
            </a:r>
            <a:r>
              <a:rPr lang="zh-CN" altLang="en-US" sz="2000" b="1" i="0" u="none" strike="noStrike" dirty="0">
                <a:solidFill>
                  <a:srgbClr val="1A1A1A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zh-CN" altLang="en-US" dirty="0">
                <a:solidFill>
                  <a:srgbClr val="0033CC"/>
                </a:solidFill>
              </a:rPr>
              <a:t>https://www.science.org/doi/10.1126/science.aam9744</a:t>
            </a:r>
          </a:p>
          <a:p>
            <a:pPr lvl="1"/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63000x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optimized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1300x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A6007F-082D-F64C-8347-5F5A86A156AF}"/>
              </a:ext>
            </a:extLst>
          </p:cNvPr>
          <p:cNvSpPr txBox="1"/>
          <p:nvPr/>
        </p:nvSpPr>
        <p:spPr>
          <a:xfrm>
            <a:off x="5388117" y="1617253"/>
            <a:ext cx="3662578" cy="1299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(4096):</a:t>
            </a:r>
          </a:p>
          <a:p>
            <a:pPr algn="l">
              <a:lnSpc>
                <a:spcPct val="125000"/>
              </a:lnSpc>
            </a:pP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 for j in 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(4096):</a:t>
            </a:r>
          </a:p>
          <a:p>
            <a:pPr algn="l">
              <a:lnSpc>
                <a:spcPct val="125000"/>
              </a:lnSpc>
            </a:pP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  for k in 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(4096):</a:t>
            </a:r>
          </a:p>
          <a:p>
            <a:pPr algn="l">
              <a:lnSpc>
                <a:spcPct val="125000"/>
              </a:lnSpc>
            </a:pP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   C[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][j] += A[</a:t>
            </a:r>
            <a:r>
              <a:rPr lang="en-US" altLang="zh-CN" sz="1600" b="0" i="0" dirty="0" err="1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600" b="0" i="0" dirty="0"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][k] * B[k][j]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1C352A-C961-B74B-BCD9-4151F7BCA4BF}"/>
              </a:ext>
            </a:extLst>
          </p:cNvPr>
          <p:cNvSpPr txBox="1"/>
          <p:nvPr/>
        </p:nvSpPr>
        <p:spPr>
          <a:xfrm>
            <a:off x="5656374" y="986750"/>
            <a:ext cx="3269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C00000"/>
                </a:solidFill>
                <a:effectLst/>
                <a:latin typeface="+mn-lt"/>
              </a:rPr>
              <a:t>multiplying two 4096-by-4096 matrices</a:t>
            </a:r>
            <a:endParaRPr lang="zh-CN" altLang="en-US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0E3A52E-0EFB-164A-8A45-ED365ECC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34" y="3367040"/>
            <a:ext cx="4236042" cy="23234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6DE7BA2-5F5A-3146-B10E-C70BE136F9B7}"/>
              </a:ext>
            </a:extLst>
          </p:cNvPr>
          <p:cNvSpPr txBox="1"/>
          <p:nvPr/>
        </p:nvSpPr>
        <p:spPr>
          <a:xfrm>
            <a:off x="478041" y="5690504"/>
            <a:ext cx="8284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u="none" strike="noStrike" dirty="0">
                <a:solidFill>
                  <a:srgbClr val="333333"/>
                </a:solidFill>
                <a:effectLst/>
                <a:latin typeface="+mn-lt"/>
              </a:rPr>
              <a:t>Software performance engineering, development of algorithms, and hardware streamlining at the Top can continue to make computer applications faster in the post-Moore era.</a:t>
            </a:r>
            <a:endParaRPr lang="en-US" altLang="zh-CN" b="1" i="0" u="none" strike="noStrike" dirty="0">
              <a:solidFill>
                <a:srgbClr val="1A1A1A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44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Transition from User to Kernel Mode</a:t>
            </a:r>
          </a:p>
        </p:txBody>
      </p:sp>
      <p:sp>
        <p:nvSpPr>
          <p:cNvPr id="5222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41375" y="1093788"/>
            <a:ext cx="7351713" cy="4483100"/>
          </a:xfrm>
        </p:spPr>
        <p:txBody>
          <a:bodyPr/>
          <a:lstStyle/>
          <a:p>
            <a:r>
              <a:rPr lang="en-US" altLang="zh-CN" sz="2000"/>
              <a:t>Timer to prevent infinite loop / process hogging resources</a:t>
            </a:r>
          </a:p>
          <a:p>
            <a:pPr lvl="1"/>
            <a:r>
              <a:rPr lang="en-US" altLang="zh-CN" sz="2000"/>
              <a:t>Set interrupt after specific period</a:t>
            </a:r>
          </a:p>
          <a:p>
            <a:pPr lvl="1"/>
            <a:r>
              <a:rPr lang="en-US" altLang="zh-CN" sz="2000"/>
              <a:t>Operating system decrements counter</a:t>
            </a:r>
          </a:p>
          <a:p>
            <a:pPr lvl="1"/>
            <a:r>
              <a:rPr lang="en-US" altLang="zh-CN" sz="2000"/>
              <a:t>When counter zero generate an interrupt</a:t>
            </a:r>
          </a:p>
          <a:p>
            <a:pPr lvl="1"/>
            <a:r>
              <a:rPr lang="en-US" altLang="zh-CN" sz="2000"/>
              <a:t>Set up before scheduling process to regain control or terminate program that exceeds allotted time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30278" r="417" b="30000"/>
          <a:stretch>
            <a:fillRect/>
          </a:stretch>
        </p:blipFill>
        <p:spPr bwMode="auto">
          <a:xfrm>
            <a:off x="963613" y="3670300"/>
            <a:ext cx="7481887" cy="22479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Process Management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1375" y="415925"/>
            <a:ext cx="7351713" cy="44831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A process is a program in execution. It is a unit of work within the system. Program is a </a:t>
            </a:r>
            <a:r>
              <a:rPr lang="en-US" altLang="zh-CN" sz="2000" i="1" dirty="0">
                <a:solidFill>
                  <a:srgbClr val="FF3300"/>
                </a:solidFill>
              </a:rPr>
              <a:t>passive entity</a:t>
            </a:r>
            <a:r>
              <a:rPr lang="en-US" altLang="zh-CN" sz="2000" dirty="0"/>
              <a:t>, process is an </a:t>
            </a:r>
            <a:r>
              <a:rPr lang="en-US" altLang="zh-CN" sz="2000" i="1" dirty="0">
                <a:solidFill>
                  <a:srgbClr val="FF3300"/>
                </a:solidFill>
              </a:rPr>
              <a:t>active entity</a:t>
            </a:r>
            <a:r>
              <a:rPr lang="en-US" altLang="zh-CN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Process termination requires reclaim of any reusable resources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Single-threaded process has one </a:t>
            </a:r>
            <a:r>
              <a:rPr lang="en-US" altLang="zh-CN" sz="2000" b="1" dirty="0">
                <a:solidFill>
                  <a:srgbClr val="FF3300"/>
                </a:solidFill>
              </a:rPr>
              <a:t>program counter</a:t>
            </a:r>
            <a:r>
              <a:rPr lang="en-US" altLang="zh-CN" sz="2000" dirty="0"/>
              <a:t> specifying location of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Multi-threaded process has one </a:t>
            </a:r>
            <a:r>
              <a:rPr lang="en-US" altLang="zh-CN" sz="2000" dirty="0">
                <a:solidFill>
                  <a:srgbClr val="FF0000"/>
                </a:solidFill>
              </a:rPr>
              <a:t>program counter per thread</a:t>
            </a:r>
          </a:p>
          <a:p>
            <a:pPr>
              <a:lnSpc>
                <a:spcPct val="90000"/>
              </a:lnSpc>
            </a:pPr>
            <a:r>
              <a:rPr lang="en-US" altLang="zh-CN" sz="2000" dirty="0"/>
              <a:t>Typically system has many processes, some user, some operating system running concurrently on </a:t>
            </a:r>
            <a:r>
              <a:rPr lang="en-US" altLang="zh-CN" sz="2000" dirty="0">
                <a:solidFill>
                  <a:srgbClr val="FF3300"/>
                </a:solidFill>
              </a:rPr>
              <a:t>one or more CPUs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Concurrency by </a:t>
            </a:r>
            <a:r>
              <a:rPr lang="en-US" altLang="zh-CN" sz="2000" dirty="0">
                <a:solidFill>
                  <a:srgbClr val="FF0000"/>
                </a:solidFill>
              </a:rPr>
              <a:t>multiplexing the CPUs </a:t>
            </a:r>
            <a:r>
              <a:rPr lang="en-US" altLang="zh-CN" sz="2000" dirty="0"/>
              <a:t>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Process Management Activities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zh-CN" sz="2000"/>
              <a:t>The operating system is responsible for the following activities in  connection with process management:</a:t>
            </a:r>
          </a:p>
          <a:p>
            <a:r>
              <a:rPr lang="en-US" altLang="zh-CN" sz="2000">
                <a:solidFill>
                  <a:srgbClr val="FF3300"/>
                </a:solidFill>
              </a:rPr>
              <a:t>Creating</a:t>
            </a:r>
            <a:r>
              <a:rPr lang="en-US" altLang="zh-CN" sz="2000"/>
              <a:t> and </a:t>
            </a:r>
            <a:r>
              <a:rPr lang="en-US" altLang="zh-CN" sz="2000">
                <a:solidFill>
                  <a:srgbClr val="FF3300"/>
                </a:solidFill>
              </a:rPr>
              <a:t>deleting</a:t>
            </a:r>
            <a:r>
              <a:rPr lang="en-US" altLang="zh-CN" sz="2000"/>
              <a:t> both user and system processes</a:t>
            </a:r>
          </a:p>
          <a:p>
            <a:r>
              <a:rPr lang="en-US" altLang="zh-CN" sz="2000">
                <a:solidFill>
                  <a:srgbClr val="FF3300"/>
                </a:solidFill>
              </a:rPr>
              <a:t>Suspending</a:t>
            </a:r>
            <a:r>
              <a:rPr lang="en-US" altLang="zh-CN" sz="2000"/>
              <a:t> and </a:t>
            </a:r>
            <a:r>
              <a:rPr lang="en-US" altLang="zh-CN" sz="2000">
                <a:solidFill>
                  <a:srgbClr val="FF3300"/>
                </a:solidFill>
              </a:rPr>
              <a:t>resuming</a:t>
            </a:r>
            <a:r>
              <a:rPr lang="en-US" altLang="zh-CN" sz="2000"/>
              <a:t> processes</a:t>
            </a:r>
          </a:p>
          <a:p>
            <a:r>
              <a:rPr lang="en-US" altLang="zh-CN" sz="2000"/>
              <a:t>Providing mechanisms for process </a:t>
            </a:r>
            <a:r>
              <a:rPr lang="en-US" altLang="zh-CN" sz="2000">
                <a:solidFill>
                  <a:srgbClr val="FF3300"/>
                </a:solidFill>
              </a:rPr>
              <a:t>synchronization</a:t>
            </a:r>
          </a:p>
          <a:p>
            <a:r>
              <a:rPr lang="en-US" altLang="zh-CN" sz="2000"/>
              <a:t>Providing mechanisms for process </a:t>
            </a:r>
            <a:r>
              <a:rPr lang="en-US" altLang="zh-CN" sz="2000">
                <a:solidFill>
                  <a:srgbClr val="FF3300"/>
                </a:solidFill>
              </a:rPr>
              <a:t>communication</a:t>
            </a:r>
          </a:p>
          <a:p>
            <a:r>
              <a:rPr lang="en-US" altLang="zh-CN" sz="2000"/>
              <a:t>Providing mechanisms for </a:t>
            </a:r>
            <a:r>
              <a:rPr lang="en-US" altLang="zh-CN" sz="2000">
                <a:solidFill>
                  <a:srgbClr val="FF3300"/>
                </a:solidFill>
              </a:rPr>
              <a:t>deadlock</a:t>
            </a:r>
            <a:r>
              <a:rPr lang="en-US" altLang="zh-CN" sz="2000"/>
              <a:t> handling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Memory Management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All </a:t>
            </a:r>
            <a:r>
              <a:rPr lang="en-US" altLang="zh-CN" sz="2000" dirty="0">
                <a:solidFill>
                  <a:srgbClr val="FF3300"/>
                </a:solidFill>
              </a:rPr>
              <a:t>data</a:t>
            </a:r>
            <a:r>
              <a:rPr lang="en-US" altLang="zh-CN" sz="2000" dirty="0"/>
              <a:t> must be in memory before and after processing</a:t>
            </a:r>
          </a:p>
          <a:p>
            <a:r>
              <a:rPr lang="en-US" altLang="zh-CN" sz="2000" dirty="0"/>
              <a:t>All </a:t>
            </a:r>
            <a:r>
              <a:rPr lang="en-US" altLang="zh-CN" sz="2000" dirty="0">
                <a:solidFill>
                  <a:srgbClr val="FF3300"/>
                </a:solidFill>
              </a:rPr>
              <a:t>instructions</a:t>
            </a:r>
            <a:r>
              <a:rPr lang="en-US" altLang="zh-CN" sz="2000" dirty="0"/>
              <a:t> must be in memory in order to execute</a:t>
            </a:r>
          </a:p>
          <a:p>
            <a:r>
              <a:rPr lang="en-US" altLang="zh-CN" sz="2000" dirty="0"/>
              <a:t>Memory management determines what is in memory when</a:t>
            </a:r>
          </a:p>
          <a:p>
            <a:pPr lvl="1"/>
            <a:r>
              <a:rPr lang="en-US" altLang="zh-CN" sz="2000" dirty="0"/>
              <a:t>Optimizing CPU utilization and computer response to users</a:t>
            </a:r>
          </a:p>
          <a:p>
            <a:r>
              <a:rPr lang="en-US" altLang="zh-CN" sz="2000" dirty="0"/>
              <a:t>Memory management activities</a:t>
            </a:r>
          </a:p>
          <a:p>
            <a:pPr lvl="1"/>
            <a:r>
              <a:rPr lang="en-US" altLang="zh-CN" sz="2000" dirty="0"/>
              <a:t>Keeping track of which parts of memory are currently being used and by whom</a:t>
            </a:r>
          </a:p>
          <a:p>
            <a:pPr lvl="1"/>
            <a:r>
              <a:rPr lang="en-US" altLang="zh-CN" sz="2000" dirty="0"/>
              <a:t>Deciding which processes (or parts thereof) and data to move into and out of memory</a:t>
            </a:r>
          </a:p>
          <a:p>
            <a:pPr lvl="1"/>
            <a:r>
              <a:rPr lang="en-US" altLang="zh-CN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zh-CN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Storage Management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928688"/>
            <a:ext cx="7583488" cy="45545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Abstracts physical properties to logical storage unit  - </a:t>
            </a:r>
            <a:r>
              <a:rPr lang="en-US" altLang="zh-CN" sz="2000" b="1">
                <a:solidFill>
                  <a:srgbClr val="FF3300"/>
                </a:solidFill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Varying properties include access speed, capacity, data-transfer rate, access method (sequential or random)</a:t>
            </a:r>
          </a:p>
          <a:p>
            <a:pPr>
              <a:lnSpc>
                <a:spcPct val="90000"/>
              </a:lnSpc>
            </a:pPr>
            <a:r>
              <a:rPr lang="en-US" altLang="zh-CN" sz="200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Files usually organized into </a:t>
            </a:r>
            <a:r>
              <a:rPr lang="en-US" altLang="zh-CN" sz="2000">
                <a:solidFill>
                  <a:srgbClr val="FF3300"/>
                </a:solidFill>
              </a:rPr>
              <a:t>directories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solidFill>
                  <a:srgbClr val="FF3300"/>
                </a:solidFill>
              </a:rPr>
              <a:t>Access control</a:t>
            </a:r>
            <a:r>
              <a:rPr lang="en-US" altLang="zh-CN" sz="2000"/>
              <a:t>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Primitives to manipulate files and dirs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zh-CN" sz="2000"/>
              <a:t>Backup files onto stable (non-volatile) storage media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Mass-Storage Management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096963"/>
            <a:ext cx="7351712" cy="4483100"/>
          </a:xfrm>
        </p:spPr>
        <p:txBody>
          <a:bodyPr/>
          <a:lstStyle/>
          <a:p>
            <a:r>
              <a:rPr lang="en-US" altLang="zh-CN" sz="2000" dirty="0"/>
              <a:t>Usually disks used to store data that does not fit in main memory or data that must be kept for a “long” period of time.</a:t>
            </a:r>
          </a:p>
          <a:p>
            <a:r>
              <a:rPr lang="en-US" altLang="zh-CN" sz="2000" dirty="0"/>
              <a:t>Proper management is of central importance</a:t>
            </a:r>
          </a:p>
          <a:p>
            <a:r>
              <a:rPr lang="en-US" altLang="zh-CN" sz="2000" dirty="0"/>
              <a:t>Entire </a:t>
            </a:r>
            <a:r>
              <a:rPr lang="en-US" altLang="zh-CN" sz="2000" dirty="0">
                <a:solidFill>
                  <a:srgbClr val="FF3300"/>
                </a:solidFill>
              </a:rPr>
              <a:t>speed</a:t>
            </a:r>
            <a:r>
              <a:rPr lang="en-US" altLang="zh-CN" sz="2000" dirty="0"/>
              <a:t> of computer operation hinges on disk subsystem and its algorithms</a:t>
            </a:r>
          </a:p>
          <a:p>
            <a:r>
              <a:rPr lang="en-US" altLang="zh-CN" sz="2000" dirty="0"/>
              <a:t>OS activities</a:t>
            </a:r>
          </a:p>
          <a:p>
            <a:pPr lvl="1"/>
            <a:r>
              <a:rPr lang="en-US" altLang="zh-CN" sz="2000" dirty="0"/>
              <a:t>Free-space management</a:t>
            </a:r>
          </a:p>
          <a:p>
            <a:pPr lvl="1"/>
            <a:r>
              <a:rPr lang="en-US" altLang="zh-CN" sz="2000" dirty="0"/>
              <a:t>Storage allocation</a:t>
            </a:r>
          </a:p>
          <a:p>
            <a:pPr lvl="1"/>
            <a:r>
              <a:rPr lang="en-US" altLang="zh-CN" sz="2000" dirty="0"/>
              <a:t>Disk scheduling</a:t>
            </a:r>
          </a:p>
          <a:p>
            <a:r>
              <a:rPr lang="en-US" altLang="zh-CN" sz="2000"/>
              <a:t>Some storage needs not be fast</a:t>
            </a:r>
          </a:p>
          <a:p>
            <a:pPr lvl="1"/>
            <a:r>
              <a:rPr lang="en-US" altLang="zh-CN" sz="2000" dirty="0"/>
              <a:t>Tertiary storage includes optical storage, magnetic tape</a:t>
            </a:r>
          </a:p>
          <a:p>
            <a:pPr lvl="1"/>
            <a:r>
              <a:rPr lang="en-US" altLang="zh-CN" sz="2000" dirty="0"/>
              <a:t>Still must be managed</a:t>
            </a:r>
          </a:p>
          <a:p>
            <a:pPr lvl="1"/>
            <a:r>
              <a:rPr lang="en-US" altLang="zh-CN" sz="2000" dirty="0"/>
              <a:t>Varies between WORM (write-once, read-many-times) and RW (read-write)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I/O Subsystem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One purpose of OS is to </a:t>
            </a:r>
            <a:r>
              <a:rPr lang="en-US" altLang="zh-CN" sz="2400">
                <a:solidFill>
                  <a:srgbClr val="FF3300"/>
                </a:solidFill>
              </a:rPr>
              <a:t>hide peculiarities</a:t>
            </a:r>
            <a:r>
              <a:rPr lang="en-US" altLang="zh-CN" sz="2400"/>
              <a:t> of hardware devices from the user – </a:t>
            </a:r>
            <a:r>
              <a:rPr lang="en-US" altLang="zh-CN" sz="2400" i="1"/>
              <a:t>ease of usage &amp; programming</a:t>
            </a:r>
          </a:p>
          <a:p>
            <a:r>
              <a:rPr lang="en-US" altLang="zh-CN" sz="2400"/>
              <a:t>I/O subsystem responsible for</a:t>
            </a:r>
          </a:p>
          <a:p>
            <a:pPr lvl="1"/>
            <a:r>
              <a:rPr lang="en-US" altLang="zh-CN" sz="2400"/>
              <a:t>Memory management of I/O including </a:t>
            </a:r>
            <a:r>
              <a:rPr lang="en-US" altLang="zh-CN" sz="2400">
                <a:solidFill>
                  <a:srgbClr val="FF3300"/>
                </a:solidFill>
              </a:rPr>
              <a:t>buffering</a:t>
            </a:r>
            <a:r>
              <a:rPr lang="en-US" altLang="zh-CN" sz="2400"/>
              <a:t> (storing data temporarily while it is being transferred), </a:t>
            </a:r>
            <a:r>
              <a:rPr lang="en-US" altLang="zh-CN" sz="2400">
                <a:solidFill>
                  <a:srgbClr val="FF3300"/>
                </a:solidFill>
              </a:rPr>
              <a:t>caching</a:t>
            </a:r>
            <a:r>
              <a:rPr lang="en-US" altLang="zh-CN" sz="2400"/>
              <a:t> (storing parts of data in faster storage for performance), </a:t>
            </a:r>
            <a:r>
              <a:rPr lang="en-US" altLang="zh-CN" sz="2400">
                <a:solidFill>
                  <a:srgbClr val="FF3300"/>
                </a:solidFill>
              </a:rPr>
              <a:t>spooling</a:t>
            </a:r>
            <a:r>
              <a:rPr lang="en-US" altLang="zh-CN" sz="2400"/>
              <a:t> (the overlapping of output of one job with input of other jobs)</a:t>
            </a:r>
          </a:p>
          <a:p>
            <a:pPr lvl="1"/>
            <a:r>
              <a:rPr lang="en-US" altLang="zh-CN" sz="2400"/>
              <a:t>General device-driver interface</a:t>
            </a:r>
          </a:p>
          <a:p>
            <a:pPr lvl="1"/>
            <a:r>
              <a:rPr lang="en-US" altLang="zh-CN" sz="2400"/>
              <a:t>Drivers for specific hardware devices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0E246-5A7C-413E-A887-14EFE12E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 Registers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386AB-4B7E-4653-83D1-2EB499A6B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88" y="1080052"/>
            <a:ext cx="7351712" cy="4856922"/>
          </a:xfrm>
        </p:spPr>
        <p:txBody>
          <a:bodyPr/>
          <a:lstStyle/>
          <a:p>
            <a:r>
              <a:rPr lang="en-US" altLang="zh-CN" dirty="0"/>
              <a:t>Register file as follows: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addition, RISC-V has a set of Control &amp; Status Registers (CSRs)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C59E9E-D9C2-41F1-8610-98095919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740"/>
            <a:ext cx="9144000" cy="37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6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Textbook &amp; resources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0500" y="1113780"/>
            <a:ext cx="7351712" cy="4918721"/>
          </a:xfrm>
        </p:spPr>
        <p:txBody>
          <a:bodyPr/>
          <a:lstStyle/>
          <a:p>
            <a:r>
              <a:rPr lang="en-US" altLang="zh-CN" b="1" dirty="0"/>
              <a:t>Main Textbook:     Operating System Concepts 7th, Abraham </a:t>
            </a:r>
            <a:r>
              <a:rPr lang="en-US" altLang="zh-CN" b="1" dirty="0" err="1"/>
              <a:t>Silberschatz、Peter</a:t>
            </a:r>
            <a:r>
              <a:rPr lang="en-US" altLang="zh-CN" b="1" dirty="0"/>
              <a:t> </a:t>
            </a:r>
            <a:r>
              <a:rPr lang="en-US" altLang="zh-CN" b="1" dirty="0" err="1"/>
              <a:t>Galvin，Greg</a:t>
            </a:r>
            <a:r>
              <a:rPr lang="en-US" altLang="zh-CN" b="1" dirty="0"/>
              <a:t> Gagne，2005.1</a:t>
            </a:r>
          </a:p>
          <a:p>
            <a:r>
              <a:rPr lang="en-US" altLang="zh-CN" dirty="0"/>
              <a:t>                           </a:t>
            </a:r>
            <a:r>
              <a:rPr lang="zh-CN" altLang="en-US" dirty="0"/>
              <a:t>高等教育出版社（第</a:t>
            </a:r>
            <a:r>
              <a:rPr lang="en-US" altLang="zh-CN" dirty="0"/>
              <a:t>7</a:t>
            </a:r>
            <a:r>
              <a:rPr lang="zh-CN" altLang="en-US" dirty="0"/>
              <a:t>版影印版）</a:t>
            </a:r>
            <a:endParaRPr lang="en-US" altLang="zh-CN" dirty="0"/>
          </a:p>
          <a:p>
            <a:r>
              <a:rPr lang="en-US" altLang="zh-CN" b="1" dirty="0"/>
              <a:t>10</a:t>
            </a:r>
            <a:r>
              <a:rPr lang="en-US" altLang="zh-CN" b="1" baseline="30000" dirty="0"/>
              <a:t>th</a:t>
            </a:r>
            <a:r>
              <a:rPr lang="zh-CN" altLang="en-US" b="1" dirty="0"/>
              <a:t> </a:t>
            </a:r>
            <a:r>
              <a:rPr lang="en-US" altLang="zh-CN" b="1" dirty="0"/>
              <a:t>edition</a:t>
            </a:r>
            <a:r>
              <a:rPr lang="zh-CN" altLang="en-US" b="1" dirty="0"/>
              <a:t> </a:t>
            </a:r>
            <a:r>
              <a:rPr lang="en-US" altLang="zh-CN" b="1" dirty="0"/>
              <a:t>can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found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Amazon.</a:t>
            </a:r>
            <a:endParaRPr lang="zh-CN" altLang="en-US" b="1" dirty="0"/>
          </a:p>
          <a:p>
            <a:r>
              <a:rPr lang="en-US" altLang="zh-CN" b="1" dirty="0"/>
              <a:t>Course webpage: </a:t>
            </a:r>
            <a:r>
              <a:rPr lang="en-US" altLang="zh-CN" b="1" dirty="0">
                <a:hlinkClick r:id="rId3"/>
              </a:rPr>
              <a:t>http://courses.zju.edu.cn/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en-US" altLang="zh-CN" b="1" dirty="0"/>
              <a:t>Lecture slides:      </a:t>
            </a:r>
            <a:r>
              <a:rPr lang="en-US" altLang="zh-CN" b="1" dirty="0">
                <a:hlinkClick r:id="rId3"/>
              </a:rPr>
              <a:t>http://courses.zju.edu.cn/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Books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边干边学</a:t>
            </a:r>
            <a:r>
              <a:rPr lang="en-US" altLang="zh-CN" dirty="0"/>
              <a:t>Linux</a:t>
            </a:r>
            <a:r>
              <a:rPr lang="zh-CN" altLang="en-US" dirty="0"/>
              <a:t>内核指导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71" y="1718803"/>
            <a:ext cx="2996164" cy="424385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50E117-77B4-4F1E-A6DB-B8C6611D83DE}"/>
              </a:ext>
            </a:extLst>
          </p:cNvPr>
          <p:cNvSpPr txBox="1"/>
          <p:nvPr/>
        </p:nvSpPr>
        <p:spPr>
          <a:xfrm>
            <a:off x="4437340" y="1282700"/>
            <a:ext cx="3879572" cy="2128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+mn-lt"/>
                <a:ea typeface="+mn-ea"/>
              </a:rPr>
              <a:t>xv6: a simple, Unix-like teaching operating system</a:t>
            </a:r>
            <a:r>
              <a:rPr kumimoji="1" lang="en-US" altLang="zh-CN" dirty="0">
                <a:latin typeface="+mn-lt"/>
                <a:ea typeface="+mn-ea"/>
              </a:rPr>
              <a:t>, Russ Cox, Frans </a:t>
            </a:r>
            <a:r>
              <a:rPr kumimoji="1" lang="en-US" altLang="zh-CN" dirty="0" err="1">
                <a:latin typeface="+mn-lt"/>
                <a:ea typeface="+mn-ea"/>
              </a:rPr>
              <a:t>Kaashoek</a:t>
            </a:r>
            <a:r>
              <a:rPr kumimoji="1" lang="en-US" altLang="zh-CN" dirty="0">
                <a:latin typeface="+mn-lt"/>
                <a:ea typeface="+mn-ea"/>
              </a:rPr>
              <a:t>, Robert Morris, August 31, 2020</a:t>
            </a:r>
          </a:p>
          <a:p>
            <a: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/>
              <a:t>Latest version: https://pdos.csail.mit.edu/6.1810/2022/xv6.html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16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Assignments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文本框 4"/>
          <p:cNvSpPr txBox="1">
            <a:spLocks noChangeArrowheads="1"/>
          </p:cNvSpPr>
          <p:nvPr/>
        </p:nvSpPr>
        <p:spPr bwMode="auto">
          <a:xfrm>
            <a:off x="1265237" y="3623109"/>
            <a:ext cx="69183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b="1" dirty="0">
                <a:hlinkClick r:id="rId2"/>
              </a:rPr>
              <a:t>http://courses.zju.edu.cn/</a:t>
            </a:r>
            <a:endParaRPr lang="en-US" altLang="zh-CN" sz="1800" b="1" dirty="0"/>
          </a:p>
          <a:p>
            <a:pPr algn="ctr"/>
            <a:endParaRPr lang="en-US" altLang="zh-CN" sz="1800" dirty="0"/>
          </a:p>
          <a:p>
            <a:pPr algn="ctr"/>
            <a:r>
              <a:rPr lang="en-US" altLang="zh-CN" sz="1800" dirty="0"/>
              <a:t>Teaching Assistants: </a:t>
            </a:r>
            <a:r>
              <a:rPr lang="zh-CN" altLang="en-US" sz="1800" dirty="0"/>
              <a:t>李昔霖、李政、刘得志</a:t>
            </a:r>
            <a:endParaRPr lang="en-US" altLang="zh-CN" sz="1800" dirty="0"/>
          </a:p>
          <a:p>
            <a:pPr algn="ctr"/>
            <a:r>
              <a:rPr lang="en-US" altLang="zh-CN" sz="1800" b="1" dirty="0"/>
              <a:t>Please submit your assignment </a:t>
            </a:r>
            <a:r>
              <a:rPr lang="en-US" altLang="zh-CN" sz="1800" b="1" dirty="0">
                <a:solidFill>
                  <a:srgbClr val="FF0000"/>
                </a:solidFill>
              </a:rPr>
              <a:t>IN TIME!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46" y="1170420"/>
            <a:ext cx="7516906" cy="23094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Pre-requisite Knowledge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Computer system architecture/organization</a:t>
            </a:r>
          </a:p>
          <a:p>
            <a:r>
              <a:rPr lang="en-US" altLang="zh-CN" sz="2000" dirty="0"/>
              <a:t>Programming language C </a:t>
            </a:r>
          </a:p>
          <a:p>
            <a:r>
              <a:rPr lang="en-US" altLang="zh-CN" sz="2000" dirty="0"/>
              <a:t>Data structures</a:t>
            </a:r>
            <a:endParaRPr lang="en-US" altLang="zh-CN" sz="2000" dirty="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w-java">
  <a:themeElements>
    <a:clrScheme name="">
      <a:dk1>
        <a:srgbClr val="000000"/>
      </a:dk1>
      <a:lt1>
        <a:srgbClr val="FFFF99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FFFFCA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os-w-java">
      <a:majorFont>
        <a:latin typeface="Helvetica"/>
        <a:ea typeface="宋体"/>
        <a:cs typeface=""/>
      </a:majorFont>
      <a:minorFont>
        <a:latin typeface="Helvetica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宋体" charset="0"/>
          </a:defRPr>
        </a:defPPr>
      </a:lstStyle>
    </a:lnDef>
  </a:objectDefaults>
  <a:extraClrSchemeLst>
    <a:extraClrScheme>
      <a:clrScheme name="os-w-java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28284</TotalTime>
  <Words>3231</Words>
  <Application>Microsoft Office PowerPoint</Application>
  <PresentationFormat>全屏显示(4:3)</PresentationFormat>
  <Paragraphs>389</Paragraphs>
  <Slides>58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Monotype Sorts</vt:lpstr>
      <vt:lpstr>仿宋</vt:lpstr>
      <vt:lpstr>华文楷体</vt:lpstr>
      <vt:lpstr>楷体</vt:lpstr>
      <vt:lpstr>宋体</vt:lpstr>
      <vt:lpstr>微软雅黑</vt:lpstr>
      <vt:lpstr>微软雅黑</vt:lpstr>
      <vt:lpstr>Book Antiqua</vt:lpstr>
      <vt:lpstr>Consolas</vt:lpstr>
      <vt:lpstr>Helvetica</vt:lpstr>
      <vt:lpstr>roboto</vt:lpstr>
      <vt:lpstr>Times New Roman</vt:lpstr>
      <vt:lpstr>Webdings</vt:lpstr>
      <vt:lpstr>Wingdings</vt:lpstr>
      <vt:lpstr>os-w-java</vt:lpstr>
      <vt:lpstr>ClipArt</vt:lpstr>
      <vt:lpstr>Operating Systems  (操作系统 2023秋冬）  曹西-101（周2第9-10节，周4第3-4节） Lab：曹西-503（周4第9-10节）  Lecture 1: Overview</vt:lpstr>
      <vt:lpstr>Outlines of the overview</vt:lpstr>
      <vt:lpstr>Main objectives An introductory course for Operating System</vt:lpstr>
      <vt:lpstr>Main Contents</vt:lpstr>
      <vt:lpstr>Why is OS still important in ChatGPT-era?</vt:lpstr>
      <vt:lpstr>Textbook &amp; resources</vt:lpstr>
      <vt:lpstr>Reference Books</vt:lpstr>
      <vt:lpstr>Online Assignments</vt:lpstr>
      <vt:lpstr>Pre-requisite Knowledge</vt:lpstr>
      <vt:lpstr>Lab Projects</vt:lpstr>
      <vt:lpstr>Lab Projects</vt:lpstr>
      <vt:lpstr>Final Grade</vt:lpstr>
      <vt:lpstr>My suggestions on learning OS</vt:lpstr>
      <vt:lpstr>怎样学好系统课程</vt:lpstr>
      <vt:lpstr>Lab0: GDB + QEMU 调试 LINUX</vt:lpstr>
      <vt:lpstr>Chapter 1 Introduction</vt:lpstr>
      <vt:lpstr>Outlines for Chapter ONE</vt:lpstr>
      <vt:lpstr>Objectives</vt:lpstr>
      <vt:lpstr>What is an Operating System?</vt:lpstr>
      <vt:lpstr>Computer System Structure</vt:lpstr>
      <vt:lpstr>Four Components of a Computer System</vt:lpstr>
      <vt:lpstr>Why To Learn Operating Systems?</vt:lpstr>
      <vt:lpstr>Why To Learn Operating Systems?</vt:lpstr>
      <vt:lpstr>Operating System Definition</vt:lpstr>
      <vt:lpstr>Operating System Definition (Cont.)</vt:lpstr>
      <vt:lpstr>Computer Startup</vt:lpstr>
      <vt:lpstr>Computer System Organization</vt:lpstr>
      <vt:lpstr>Computer-System Operation</vt:lpstr>
      <vt:lpstr>PowerPoint 演示文稿</vt:lpstr>
      <vt:lpstr>Common Functions of Interrupts</vt:lpstr>
      <vt:lpstr>Interrupt Handling</vt:lpstr>
      <vt:lpstr>Interrupt Timeline</vt:lpstr>
      <vt:lpstr>Interrupt-Driven I/O Cycle</vt:lpstr>
      <vt:lpstr>I/O Structure – Two I/O Methods</vt:lpstr>
      <vt:lpstr>Two I/O Methods</vt:lpstr>
      <vt:lpstr>Device-Status Table</vt:lpstr>
      <vt:lpstr>Direct Memory Access Structure</vt:lpstr>
      <vt:lpstr>Storage Structure</vt:lpstr>
      <vt:lpstr>Storage Hierarchy</vt:lpstr>
      <vt:lpstr>Storage-Device Hierarchy</vt:lpstr>
      <vt:lpstr>Caching</vt:lpstr>
      <vt:lpstr>Performance of Various Levels of Storage</vt:lpstr>
      <vt:lpstr>Migration of Integer A from Disk to Register</vt:lpstr>
      <vt:lpstr>Multiprocessor Systems</vt:lpstr>
      <vt:lpstr>Multicore Systems</vt:lpstr>
      <vt:lpstr>The NUMA Architecture</vt:lpstr>
      <vt:lpstr>Operating System Structure</vt:lpstr>
      <vt:lpstr>Memory Layout for Multiprogrammed System</vt:lpstr>
      <vt:lpstr>Operating-System Operations</vt:lpstr>
      <vt:lpstr>Transition from User to Kernel Mode</vt:lpstr>
      <vt:lpstr>Process Management</vt:lpstr>
      <vt:lpstr>Process Management Activities</vt:lpstr>
      <vt:lpstr>Memory Management</vt:lpstr>
      <vt:lpstr>Storage Management</vt:lpstr>
      <vt:lpstr>Mass-Storage Management</vt:lpstr>
      <vt:lpstr>I/O Subsystem</vt:lpstr>
      <vt:lpstr>End of Chapter 1</vt:lpstr>
      <vt:lpstr>RISC-V Registers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yq cai</cp:lastModifiedBy>
  <cp:revision>387</cp:revision>
  <dcterms:created xsi:type="dcterms:W3CDTF">2004-10-07T18:29:30Z</dcterms:created>
  <dcterms:modified xsi:type="dcterms:W3CDTF">2023-09-26T08:43:07Z</dcterms:modified>
</cp:coreProperties>
</file>